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8" r:id="rId3"/>
    <p:sldId id="269" r:id="rId4"/>
    <p:sldId id="257" r:id="rId5"/>
    <p:sldId id="274" r:id="rId6"/>
    <p:sldId id="270" r:id="rId7"/>
    <p:sldId id="258" r:id="rId8"/>
    <p:sldId id="271" r:id="rId9"/>
    <p:sldId id="272" r:id="rId10"/>
    <p:sldId id="259" r:id="rId11"/>
    <p:sldId id="260" r:id="rId12"/>
    <p:sldId id="261" r:id="rId13"/>
    <p:sldId id="262" r:id="rId14"/>
    <p:sldId id="263" r:id="rId15"/>
    <p:sldId id="264" r:id="rId16"/>
    <p:sldId id="275" r:id="rId17"/>
    <p:sldId id="276" r:id="rId18"/>
    <p:sldId id="277" r:id="rId19"/>
    <p:sldId id="266" r:id="rId20"/>
    <p:sldId id="26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716" autoAdjust="0"/>
  </p:normalViewPr>
  <p:slideViewPr>
    <p:cSldViewPr snapToGrid="0">
      <p:cViewPr varScale="1">
        <p:scale>
          <a:sx n="59" d="100"/>
          <a:sy n="59" d="100"/>
        </p:scale>
        <p:origin x="10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D2C10F-2B9D-42CE-B91C-14909DB801D7}" type="datetimeFigureOut">
              <a:rPr lang="en-CA" smtClean="0"/>
              <a:t>10/07/2015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073F8-AD01-4940-9E8B-6E8EF29FA1A3}" type="slidenum">
              <a:rPr lang="en-CA" smtClean="0"/>
              <a:t>‹#›</a:t>
            </a:fld>
            <a:endParaRPr lang="en-CA"/>
          </a:p>
        </p:txBody>
      </p:sp>
    </p:spTree>
    <p:extLst>
      <p:ext uri="{BB962C8B-B14F-4D97-AF65-F5344CB8AC3E}">
        <p14:creationId xmlns:p14="http://schemas.microsoft.com/office/powerpoint/2010/main" val="100362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scenario easily happens when briefings are incomplete and knowledge transfer between teams and teams and tasking officer is lacking. </a:t>
            </a:r>
          </a:p>
          <a:p>
            <a:endParaRPr lang="en-CA" baseline="0" dirty="0" smtClean="0"/>
          </a:p>
          <a:p>
            <a:r>
              <a:rPr lang="en-CA" baseline="0" dirty="0" smtClean="0"/>
              <a:t>Often we have a huge repository of useful information in our databases, but transmission of this back to the rangers is lacking.</a:t>
            </a:r>
          </a:p>
          <a:p>
            <a:endParaRPr lang="en-CA" baseline="0" dirty="0" smtClean="0"/>
          </a:p>
          <a:p>
            <a:r>
              <a:rPr lang="en-CA" baseline="0" dirty="0" smtClean="0"/>
              <a:t>One solution to this is to be diligent about equipping outgoing teams with the GPS information: </a:t>
            </a:r>
          </a:p>
          <a:p>
            <a:pPr marL="228600" indent="-228600">
              <a:buAutoNum type="arabicPeriod"/>
            </a:pPr>
            <a:r>
              <a:rPr lang="en-CA" baseline="0" dirty="0" smtClean="0"/>
              <a:t>Location of key threats detected- camps, people, snares, to make teams alert when approaching the vicinity</a:t>
            </a:r>
          </a:p>
          <a:p>
            <a:pPr marL="228600" indent="-228600">
              <a:buAutoNum type="arabicPeriod"/>
            </a:pPr>
            <a:r>
              <a:rPr lang="en-CA" baseline="0" dirty="0" smtClean="0"/>
              <a:t>Location of key </a:t>
            </a:r>
            <a:r>
              <a:rPr lang="en-CA" baseline="0" dirty="0" err="1" smtClean="0"/>
              <a:t>nav</a:t>
            </a:r>
            <a:r>
              <a:rPr lang="en-CA" baseline="0" dirty="0" smtClean="0"/>
              <a:t> features such as water sources, good campsites, trails </a:t>
            </a:r>
            <a:r>
              <a:rPr lang="en-CA" baseline="0" dirty="0" err="1" smtClean="0"/>
              <a:t>etc</a:t>
            </a:r>
            <a:r>
              <a:rPr lang="en-CA" baseline="0" dirty="0" smtClean="0"/>
              <a:t>, which facilitate patroller movement</a:t>
            </a:r>
            <a:endParaRPr lang="en-CA" dirty="0"/>
          </a:p>
        </p:txBody>
      </p:sp>
      <p:sp>
        <p:nvSpPr>
          <p:cNvPr id="4" name="Slide Number Placeholder 3"/>
          <p:cNvSpPr>
            <a:spLocks noGrp="1"/>
          </p:cNvSpPr>
          <p:nvPr>
            <p:ph type="sldNum" sz="quarter" idx="10"/>
          </p:nvPr>
        </p:nvSpPr>
        <p:spPr/>
        <p:txBody>
          <a:bodyPr/>
          <a:lstStyle/>
          <a:p>
            <a:fld id="{727073F8-AD01-4940-9E8B-6E8EF29FA1A3}" type="slidenum">
              <a:rPr lang="en-CA" smtClean="0"/>
              <a:t>2</a:t>
            </a:fld>
            <a:endParaRPr lang="en-CA"/>
          </a:p>
        </p:txBody>
      </p:sp>
    </p:spTree>
    <p:extLst>
      <p:ext uri="{BB962C8B-B14F-4D97-AF65-F5344CB8AC3E}">
        <p14:creationId xmlns:p14="http://schemas.microsoft.com/office/powerpoint/2010/main" val="334758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icons</a:t>
            </a:r>
            <a:endParaRPr lang="en-CA" dirty="0"/>
          </a:p>
        </p:txBody>
      </p:sp>
      <p:sp>
        <p:nvSpPr>
          <p:cNvPr id="4" name="Slide Number Placeholder 3"/>
          <p:cNvSpPr>
            <a:spLocks noGrp="1"/>
          </p:cNvSpPr>
          <p:nvPr>
            <p:ph type="sldNum" sz="quarter" idx="10"/>
          </p:nvPr>
        </p:nvSpPr>
        <p:spPr/>
        <p:txBody>
          <a:bodyPr/>
          <a:lstStyle/>
          <a:p>
            <a:fld id="{727073F8-AD01-4940-9E8B-6E8EF29FA1A3}" type="slidenum">
              <a:rPr lang="en-CA" smtClean="0"/>
              <a:t>3</a:t>
            </a:fld>
            <a:endParaRPr lang="en-CA"/>
          </a:p>
        </p:txBody>
      </p:sp>
    </p:spTree>
    <p:extLst>
      <p:ext uri="{BB962C8B-B14F-4D97-AF65-F5344CB8AC3E}">
        <p14:creationId xmlns:p14="http://schemas.microsoft.com/office/powerpoint/2010/main" val="115555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Firstly all GPX</a:t>
            </a:r>
            <a:r>
              <a:rPr lang="en-CA" baseline="0" dirty="0" smtClean="0"/>
              <a:t> data and camera image data must be stored in a folder on C Drive named with the patrol ID. This will later be entered into SMART</a:t>
            </a:r>
          </a:p>
          <a:p>
            <a:endParaRPr lang="en-CA" baseline="0" dirty="0" smtClean="0"/>
          </a:p>
          <a:p>
            <a:r>
              <a:rPr lang="en-CA" baseline="0" dirty="0" smtClean="0"/>
              <a:t>In Basecamp we have three key folders of lists:</a:t>
            </a:r>
          </a:p>
          <a:p>
            <a:r>
              <a:rPr lang="en-CA" baseline="0" dirty="0" smtClean="0"/>
              <a:t>Patrols</a:t>
            </a:r>
          </a:p>
          <a:p>
            <a:r>
              <a:rPr lang="en-CA" baseline="0" dirty="0" smtClean="0"/>
              <a:t>Key </a:t>
            </a:r>
            <a:r>
              <a:rPr lang="en-CA" baseline="0" dirty="0" err="1" smtClean="0"/>
              <a:t>Obs</a:t>
            </a:r>
            <a:endParaRPr lang="en-CA" baseline="0" dirty="0" smtClean="0"/>
          </a:p>
          <a:p>
            <a:r>
              <a:rPr lang="en-CA" baseline="0" dirty="0" smtClean="0"/>
              <a:t>Key </a:t>
            </a:r>
            <a:r>
              <a:rPr lang="en-CA" baseline="0" dirty="0" err="1" smtClean="0"/>
              <a:t>Nav</a:t>
            </a:r>
            <a:r>
              <a:rPr lang="en-CA" baseline="0" dirty="0" smtClean="0"/>
              <a:t> features</a:t>
            </a:r>
            <a:endParaRPr lang="en-CA" dirty="0"/>
          </a:p>
        </p:txBody>
      </p:sp>
      <p:sp>
        <p:nvSpPr>
          <p:cNvPr id="4" name="Slide Number Placeholder 3"/>
          <p:cNvSpPr>
            <a:spLocks noGrp="1"/>
          </p:cNvSpPr>
          <p:nvPr>
            <p:ph type="sldNum" sz="quarter" idx="10"/>
          </p:nvPr>
        </p:nvSpPr>
        <p:spPr/>
        <p:txBody>
          <a:bodyPr/>
          <a:lstStyle/>
          <a:p>
            <a:fld id="{727073F8-AD01-4940-9E8B-6E8EF29FA1A3}" type="slidenum">
              <a:rPr lang="en-CA" smtClean="0"/>
              <a:t>4</a:t>
            </a:fld>
            <a:endParaRPr lang="en-CA"/>
          </a:p>
        </p:txBody>
      </p:sp>
    </p:spTree>
    <p:extLst>
      <p:ext uri="{BB962C8B-B14F-4D97-AF65-F5344CB8AC3E}">
        <p14:creationId xmlns:p14="http://schemas.microsoft.com/office/powerpoint/2010/main" val="394321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Basecamp we have key folders of lists:</a:t>
            </a:r>
          </a:p>
          <a:p>
            <a:endParaRPr lang="en-CA" baseline="0" dirty="0" smtClean="0"/>
          </a:p>
          <a:p>
            <a:r>
              <a:rPr lang="en-CA" baseline="0" dirty="0" smtClean="0"/>
              <a:t>Key </a:t>
            </a:r>
            <a:r>
              <a:rPr lang="en-CA" baseline="0" dirty="0" err="1" smtClean="0"/>
              <a:t>Obs</a:t>
            </a:r>
            <a:r>
              <a:rPr lang="en-CA" baseline="0" dirty="0" smtClean="0"/>
              <a:t> Folder contains:</a:t>
            </a:r>
          </a:p>
          <a:p>
            <a:r>
              <a:rPr lang="en-CA" baseline="0" dirty="0" err="1" smtClean="0"/>
              <a:t>Nav</a:t>
            </a:r>
            <a:r>
              <a:rPr lang="en-CA" baseline="0" dirty="0" smtClean="0"/>
              <a:t> Features list of important </a:t>
            </a:r>
            <a:r>
              <a:rPr lang="en-CA" baseline="0" dirty="0" err="1" smtClean="0"/>
              <a:t>nav</a:t>
            </a:r>
            <a:r>
              <a:rPr lang="en-CA" baseline="0" dirty="0" smtClean="0"/>
              <a:t> features: watering points, basecamps, </a:t>
            </a:r>
            <a:r>
              <a:rPr lang="en-CA" baseline="0" dirty="0" err="1" smtClean="0"/>
              <a:t>etc</a:t>
            </a:r>
            <a:endParaRPr lang="en-CA" baseline="0" dirty="0" smtClean="0"/>
          </a:p>
          <a:p>
            <a:r>
              <a:rPr lang="en-CA" baseline="0" dirty="0" smtClean="0"/>
              <a:t>Threats list of most important threats- snares, camps, humans</a:t>
            </a:r>
          </a:p>
          <a:p>
            <a:endParaRPr lang="en-CA" baseline="0" dirty="0" smtClean="0"/>
          </a:p>
          <a:p>
            <a:r>
              <a:rPr lang="en-CA" baseline="0" dirty="0" smtClean="0"/>
              <a:t>All patrol data stored in Patrols folder with one list per patrol containing waypoints and tracks. Also an “All tracks’ list contains all tracks. This makes it easier to manage sending important </a:t>
            </a:r>
            <a:r>
              <a:rPr lang="en-CA" baseline="0" dirty="0" err="1" smtClean="0"/>
              <a:t>tracklogs</a:t>
            </a:r>
            <a:r>
              <a:rPr lang="en-CA" baseline="0" dirty="0" smtClean="0"/>
              <a:t> back to the GPS when tasking patrols.</a:t>
            </a:r>
          </a:p>
          <a:p>
            <a:endParaRPr lang="en-CA" baseline="0" dirty="0" smtClean="0"/>
          </a:p>
        </p:txBody>
      </p:sp>
      <p:sp>
        <p:nvSpPr>
          <p:cNvPr id="4" name="Slide Number Placeholder 3"/>
          <p:cNvSpPr>
            <a:spLocks noGrp="1"/>
          </p:cNvSpPr>
          <p:nvPr>
            <p:ph type="sldNum" sz="quarter" idx="10"/>
          </p:nvPr>
        </p:nvSpPr>
        <p:spPr/>
        <p:txBody>
          <a:bodyPr/>
          <a:lstStyle/>
          <a:p>
            <a:fld id="{727073F8-AD01-4940-9E8B-6E8EF29FA1A3}" type="slidenum">
              <a:rPr lang="en-CA" smtClean="0"/>
              <a:t>5</a:t>
            </a:fld>
            <a:endParaRPr lang="en-CA"/>
          </a:p>
        </p:txBody>
      </p:sp>
    </p:spTree>
    <p:extLst>
      <p:ext uri="{BB962C8B-B14F-4D97-AF65-F5344CB8AC3E}">
        <p14:creationId xmlns:p14="http://schemas.microsoft.com/office/powerpoint/2010/main" val="122452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27073F8-AD01-4940-9E8B-6E8EF29FA1A3}" type="slidenum">
              <a:rPr lang="en-CA" smtClean="0"/>
              <a:t>9</a:t>
            </a:fld>
            <a:endParaRPr lang="en-CA"/>
          </a:p>
        </p:txBody>
      </p:sp>
    </p:spTree>
    <p:extLst>
      <p:ext uri="{BB962C8B-B14F-4D97-AF65-F5344CB8AC3E}">
        <p14:creationId xmlns:p14="http://schemas.microsoft.com/office/powerpoint/2010/main" val="34624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Clear</a:t>
            </a:r>
            <a:r>
              <a:rPr lang="en-CA" baseline="0" dirty="0" smtClean="0"/>
              <a:t> both </a:t>
            </a:r>
            <a:r>
              <a:rPr lang="en-CA" baseline="0" dirty="0" err="1" smtClean="0"/>
              <a:t>tracklog</a:t>
            </a:r>
            <a:r>
              <a:rPr lang="en-CA" baseline="0" dirty="0" smtClean="0"/>
              <a:t> and waypoints</a:t>
            </a:r>
            <a:endParaRPr lang="en-CA" dirty="0"/>
          </a:p>
        </p:txBody>
      </p:sp>
      <p:sp>
        <p:nvSpPr>
          <p:cNvPr id="4" name="Slide Number Placeholder 3"/>
          <p:cNvSpPr>
            <a:spLocks noGrp="1"/>
          </p:cNvSpPr>
          <p:nvPr>
            <p:ph type="sldNum" sz="quarter" idx="10"/>
          </p:nvPr>
        </p:nvSpPr>
        <p:spPr/>
        <p:txBody>
          <a:bodyPr/>
          <a:lstStyle/>
          <a:p>
            <a:fld id="{727073F8-AD01-4940-9E8B-6E8EF29FA1A3}" type="slidenum">
              <a:rPr lang="en-CA" smtClean="0"/>
              <a:t>17</a:t>
            </a:fld>
            <a:endParaRPr lang="en-CA"/>
          </a:p>
        </p:txBody>
      </p:sp>
    </p:spTree>
    <p:extLst>
      <p:ext uri="{BB962C8B-B14F-4D97-AF65-F5344CB8AC3E}">
        <p14:creationId xmlns:p14="http://schemas.microsoft.com/office/powerpoint/2010/main" val="2263226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a:t>
            </a:r>
            <a:r>
              <a:rPr lang="en-CA" baseline="0" dirty="0" smtClean="0"/>
              <a:t> PATROL TEAMS HAVE BEEN TASKED</a:t>
            </a:r>
            <a:endParaRPr lang="en-CA" dirty="0"/>
          </a:p>
        </p:txBody>
      </p:sp>
      <p:sp>
        <p:nvSpPr>
          <p:cNvPr id="4" name="Slide Number Placeholder 3"/>
          <p:cNvSpPr>
            <a:spLocks noGrp="1"/>
          </p:cNvSpPr>
          <p:nvPr>
            <p:ph type="sldNum" sz="quarter" idx="10"/>
          </p:nvPr>
        </p:nvSpPr>
        <p:spPr/>
        <p:txBody>
          <a:bodyPr/>
          <a:lstStyle/>
          <a:p>
            <a:fld id="{727073F8-AD01-4940-9E8B-6E8EF29FA1A3}" type="slidenum">
              <a:rPr lang="en-CA" smtClean="0"/>
              <a:t>18</a:t>
            </a:fld>
            <a:endParaRPr lang="en-CA"/>
          </a:p>
        </p:txBody>
      </p:sp>
    </p:spTree>
    <p:extLst>
      <p:ext uri="{BB962C8B-B14F-4D97-AF65-F5344CB8AC3E}">
        <p14:creationId xmlns:p14="http://schemas.microsoft.com/office/powerpoint/2010/main" val="657787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SEND ALL KEY OBSERVATIONS IN THE AREA COVERED BY THE PATROL TEAM TO THE GPS UNIT</a:t>
            </a:r>
            <a:endParaRPr lang="en-CA" dirty="0"/>
          </a:p>
        </p:txBody>
      </p:sp>
      <p:sp>
        <p:nvSpPr>
          <p:cNvPr id="4" name="Slide Number Placeholder 3"/>
          <p:cNvSpPr>
            <a:spLocks noGrp="1"/>
          </p:cNvSpPr>
          <p:nvPr>
            <p:ph type="sldNum" sz="quarter" idx="10"/>
          </p:nvPr>
        </p:nvSpPr>
        <p:spPr/>
        <p:txBody>
          <a:bodyPr/>
          <a:lstStyle/>
          <a:p>
            <a:fld id="{727073F8-AD01-4940-9E8B-6E8EF29FA1A3}" type="slidenum">
              <a:rPr lang="en-CA" smtClean="0"/>
              <a:t>19</a:t>
            </a:fld>
            <a:endParaRPr lang="en-CA"/>
          </a:p>
        </p:txBody>
      </p:sp>
    </p:spTree>
    <p:extLst>
      <p:ext uri="{BB962C8B-B14F-4D97-AF65-F5344CB8AC3E}">
        <p14:creationId xmlns:p14="http://schemas.microsoft.com/office/powerpoint/2010/main" val="144788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 SURE THAT</a:t>
            </a:r>
            <a:r>
              <a:rPr lang="en-CA" baseline="0" dirty="0" smtClean="0"/>
              <a:t> THE DESIGNATED PATROL ROUTES GO TO THE CORRECT NAMED GPS UNIT</a:t>
            </a:r>
            <a:endParaRPr lang="en-CA" dirty="0"/>
          </a:p>
        </p:txBody>
      </p:sp>
      <p:sp>
        <p:nvSpPr>
          <p:cNvPr id="4" name="Slide Number Placeholder 3"/>
          <p:cNvSpPr>
            <a:spLocks noGrp="1"/>
          </p:cNvSpPr>
          <p:nvPr>
            <p:ph type="sldNum" sz="quarter" idx="10"/>
          </p:nvPr>
        </p:nvSpPr>
        <p:spPr/>
        <p:txBody>
          <a:bodyPr/>
          <a:lstStyle/>
          <a:p>
            <a:fld id="{727073F8-AD01-4940-9E8B-6E8EF29FA1A3}" type="slidenum">
              <a:rPr lang="en-CA" smtClean="0"/>
              <a:t>21</a:t>
            </a:fld>
            <a:endParaRPr lang="en-CA"/>
          </a:p>
        </p:txBody>
      </p:sp>
    </p:spTree>
    <p:extLst>
      <p:ext uri="{BB962C8B-B14F-4D97-AF65-F5344CB8AC3E}">
        <p14:creationId xmlns:p14="http://schemas.microsoft.com/office/powerpoint/2010/main" val="1788659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0F270-2EF5-4C3E-BD1E-12D937230A41}" type="datetimeFigureOut">
              <a:rPr lang="en-CA" smtClean="0"/>
              <a:t>10/07/2015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48C189-7206-4A44-845C-A60C232456D6}" type="slidenum">
              <a:rPr lang="en-CA" smtClean="0"/>
              <a:t>‹#›</a:t>
            </a:fld>
            <a:endParaRPr lang="en-CA"/>
          </a:p>
        </p:txBody>
      </p:sp>
    </p:spTree>
    <p:extLst>
      <p:ext uri="{BB962C8B-B14F-4D97-AF65-F5344CB8AC3E}">
        <p14:creationId xmlns:p14="http://schemas.microsoft.com/office/powerpoint/2010/main" val="174956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0F270-2EF5-4C3E-BD1E-12D937230A41}" type="datetimeFigureOut">
              <a:rPr lang="en-CA" smtClean="0"/>
              <a:t>10/07/2015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48C189-7206-4A44-845C-A60C232456D6}" type="slidenum">
              <a:rPr lang="en-CA" smtClean="0"/>
              <a:t>‹#›</a:t>
            </a:fld>
            <a:endParaRPr lang="en-CA"/>
          </a:p>
        </p:txBody>
      </p:sp>
    </p:spTree>
    <p:extLst>
      <p:ext uri="{BB962C8B-B14F-4D97-AF65-F5344CB8AC3E}">
        <p14:creationId xmlns:p14="http://schemas.microsoft.com/office/powerpoint/2010/main" val="265863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0F270-2EF5-4C3E-BD1E-12D937230A41}" type="datetimeFigureOut">
              <a:rPr lang="en-CA" smtClean="0"/>
              <a:t>10/07/2015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48C189-7206-4A44-845C-A60C232456D6}" type="slidenum">
              <a:rPr lang="en-CA" smtClean="0"/>
              <a:t>‹#›</a:t>
            </a:fld>
            <a:endParaRPr lang="en-CA"/>
          </a:p>
        </p:txBody>
      </p:sp>
    </p:spTree>
    <p:extLst>
      <p:ext uri="{BB962C8B-B14F-4D97-AF65-F5344CB8AC3E}">
        <p14:creationId xmlns:p14="http://schemas.microsoft.com/office/powerpoint/2010/main" val="416252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0F270-2EF5-4C3E-BD1E-12D937230A41}" type="datetimeFigureOut">
              <a:rPr lang="en-CA" smtClean="0"/>
              <a:t>10/07/2015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48C189-7206-4A44-845C-A60C232456D6}" type="slidenum">
              <a:rPr lang="en-CA" smtClean="0"/>
              <a:t>‹#›</a:t>
            </a:fld>
            <a:endParaRPr lang="en-CA"/>
          </a:p>
        </p:txBody>
      </p:sp>
    </p:spTree>
    <p:extLst>
      <p:ext uri="{BB962C8B-B14F-4D97-AF65-F5344CB8AC3E}">
        <p14:creationId xmlns:p14="http://schemas.microsoft.com/office/powerpoint/2010/main" val="11865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0F270-2EF5-4C3E-BD1E-12D937230A41}" type="datetimeFigureOut">
              <a:rPr lang="en-CA" smtClean="0"/>
              <a:t>10/07/2015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848C189-7206-4A44-845C-A60C232456D6}" type="slidenum">
              <a:rPr lang="en-CA" smtClean="0"/>
              <a:t>‹#›</a:t>
            </a:fld>
            <a:endParaRPr lang="en-CA"/>
          </a:p>
        </p:txBody>
      </p:sp>
    </p:spTree>
    <p:extLst>
      <p:ext uri="{BB962C8B-B14F-4D97-AF65-F5344CB8AC3E}">
        <p14:creationId xmlns:p14="http://schemas.microsoft.com/office/powerpoint/2010/main" val="351437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0F270-2EF5-4C3E-BD1E-12D937230A41}" type="datetimeFigureOut">
              <a:rPr lang="en-CA" smtClean="0"/>
              <a:t>10/07/2015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48C189-7206-4A44-845C-A60C232456D6}" type="slidenum">
              <a:rPr lang="en-CA" smtClean="0"/>
              <a:t>‹#›</a:t>
            </a:fld>
            <a:endParaRPr lang="en-CA"/>
          </a:p>
        </p:txBody>
      </p:sp>
    </p:spTree>
    <p:extLst>
      <p:ext uri="{BB962C8B-B14F-4D97-AF65-F5344CB8AC3E}">
        <p14:creationId xmlns:p14="http://schemas.microsoft.com/office/powerpoint/2010/main" val="85959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0F270-2EF5-4C3E-BD1E-12D937230A41}" type="datetimeFigureOut">
              <a:rPr lang="en-CA" smtClean="0"/>
              <a:t>10/07/2015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848C189-7206-4A44-845C-A60C232456D6}" type="slidenum">
              <a:rPr lang="en-CA" smtClean="0"/>
              <a:t>‹#›</a:t>
            </a:fld>
            <a:endParaRPr lang="en-CA"/>
          </a:p>
        </p:txBody>
      </p:sp>
    </p:spTree>
    <p:extLst>
      <p:ext uri="{BB962C8B-B14F-4D97-AF65-F5344CB8AC3E}">
        <p14:creationId xmlns:p14="http://schemas.microsoft.com/office/powerpoint/2010/main" val="83244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240F270-2EF5-4C3E-BD1E-12D937230A41}" type="datetimeFigureOut">
              <a:rPr lang="en-CA" smtClean="0"/>
              <a:t>10/07/2015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848C189-7206-4A44-845C-A60C232456D6}" type="slidenum">
              <a:rPr lang="en-CA" smtClean="0"/>
              <a:t>‹#›</a:t>
            </a:fld>
            <a:endParaRPr lang="en-CA"/>
          </a:p>
        </p:txBody>
      </p:sp>
    </p:spTree>
    <p:extLst>
      <p:ext uri="{BB962C8B-B14F-4D97-AF65-F5344CB8AC3E}">
        <p14:creationId xmlns:p14="http://schemas.microsoft.com/office/powerpoint/2010/main" val="276233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0F270-2EF5-4C3E-BD1E-12D937230A41}" type="datetimeFigureOut">
              <a:rPr lang="en-CA" smtClean="0"/>
              <a:t>10/07/2015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848C189-7206-4A44-845C-A60C232456D6}" type="slidenum">
              <a:rPr lang="en-CA" smtClean="0"/>
              <a:t>‹#›</a:t>
            </a:fld>
            <a:endParaRPr lang="en-CA"/>
          </a:p>
        </p:txBody>
      </p:sp>
    </p:spTree>
    <p:extLst>
      <p:ext uri="{BB962C8B-B14F-4D97-AF65-F5344CB8AC3E}">
        <p14:creationId xmlns:p14="http://schemas.microsoft.com/office/powerpoint/2010/main" val="284687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0F270-2EF5-4C3E-BD1E-12D937230A41}" type="datetimeFigureOut">
              <a:rPr lang="en-CA" smtClean="0"/>
              <a:t>10/07/2015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48C189-7206-4A44-845C-A60C232456D6}" type="slidenum">
              <a:rPr lang="en-CA" smtClean="0"/>
              <a:t>‹#›</a:t>
            </a:fld>
            <a:endParaRPr lang="en-CA"/>
          </a:p>
        </p:txBody>
      </p:sp>
    </p:spTree>
    <p:extLst>
      <p:ext uri="{BB962C8B-B14F-4D97-AF65-F5344CB8AC3E}">
        <p14:creationId xmlns:p14="http://schemas.microsoft.com/office/powerpoint/2010/main" val="3785076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0F270-2EF5-4C3E-BD1E-12D937230A41}" type="datetimeFigureOut">
              <a:rPr lang="en-CA" smtClean="0"/>
              <a:t>10/07/2015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848C189-7206-4A44-845C-A60C232456D6}" type="slidenum">
              <a:rPr lang="en-CA" smtClean="0"/>
              <a:t>‹#›</a:t>
            </a:fld>
            <a:endParaRPr lang="en-CA"/>
          </a:p>
        </p:txBody>
      </p:sp>
    </p:spTree>
    <p:extLst>
      <p:ext uri="{BB962C8B-B14F-4D97-AF65-F5344CB8AC3E}">
        <p14:creationId xmlns:p14="http://schemas.microsoft.com/office/powerpoint/2010/main" val="141622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0F270-2EF5-4C3E-BD1E-12D937230A41}" type="datetimeFigureOut">
              <a:rPr lang="en-CA" smtClean="0"/>
              <a:t>10/07/2015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8C189-7206-4A44-845C-A60C232456D6}" type="slidenum">
              <a:rPr lang="en-CA" smtClean="0"/>
              <a:t>‹#›</a:t>
            </a:fld>
            <a:endParaRPr lang="en-CA"/>
          </a:p>
        </p:txBody>
      </p:sp>
    </p:spTree>
    <p:extLst>
      <p:ext uri="{BB962C8B-B14F-4D97-AF65-F5344CB8AC3E}">
        <p14:creationId xmlns:p14="http://schemas.microsoft.com/office/powerpoint/2010/main" val="208142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3. GPS </a:t>
            </a:r>
            <a:r>
              <a:rPr lang="en-CA" dirty="0" smtClean="0"/>
              <a:t>DATA MANAGEMENT FOR PATROL TASKING</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28370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0017" y="236595"/>
            <a:ext cx="6711966" cy="646331"/>
          </a:xfrm>
          <a:prstGeom prst="rect">
            <a:avLst/>
          </a:prstGeom>
          <a:noFill/>
        </p:spPr>
        <p:txBody>
          <a:bodyPr wrap="none" rtlCol="0">
            <a:spAutoFit/>
          </a:bodyPr>
          <a:lstStyle/>
          <a:p>
            <a:r>
              <a:rPr lang="en-CA" sz="3600" dirty="0" smtClean="0"/>
              <a:t>2. ADD KEY OBSERVATIONS TO LIST</a:t>
            </a:r>
            <a:endParaRPr lang="en-CA" sz="3600" dirty="0"/>
          </a:p>
        </p:txBody>
      </p:sp>
      <p:sp>
        <p:nvSpPr>
          <p:cNvPr id="7" name="TextBox 6"/>
          <p:cNvSpPr txBox="1"/>
          <p:nvPr/>
        </p:nvSpPr>
        <p:spPr>
          <a:xfrm>
            <a:off x="2479808" y="890059"/>
            <a:ext cx="1504123" cy="461665"/>
          </a:xfrm>
          <a:prstGeom prst="rect">
            <a:avLst/>
          </a:prstGeom>
          <a:noFill/>
        </p:spPr>
        <p:txBody>
          <a:bodyPr wrap="square" rtlCol="0">
            <a:spAutoFit/>
          </a:bodyPr>
          <a:lstStyle/>
          <a:p>
            <a:r>
              <a:rPr lang="en-CA" sz="1200" dirty="0" smtClean="0"/>
              <a:t>SWITCH FROM MAP TO DATA VIEW</a:t>
            </a:r>
            <a:endParaRPr lang="en-CA" sz="1200" dirty="0"/>
          </a:p>
        </p:txBody>
      </p:sp>
      <p:pic>
        <p:nvPicPr>
          <p:cNvPr id="16" name="Picture 15"/>
          <p:cNvPicPr>
            <a:picLocks noChangeAspect="1"/>
          </p:cNvPicPr>
          <p:nvPr/>
        </p:nvPicPr>
        <p:blipFill>
          <a:blip r:embed="rId2"/>
          <a:stretch>
            <a:fillRect/>
          </a:stretch>
        </p:blipFill>
        <p:spPr>
          <a:xfrm>
            <a:off x="1319212" y="1351722"/>
            <a:ext cx="9553575" cy="5371263"/>
          </a:xfrm>
          <a:prstGeom prst="rect">
            <a:avLst/>
          </a:prstGeom>
        </p:spPr>
      </p:pic>
      <p:sp>
        <p:nvSpPr>
          <p:cNvPr id="17" name="Right Arrow 16"/>
          <p:cNvSpPr/>
          <p:nvPr/>
        </p:nvSpPr>
        <p:spPr>
          <a:xfrm rot="5400000">
            <a:off x="3067876" y="1678061"/>
            <a:ext cx="1046923" cy="39424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9663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2490" y="1465845"/>
            <a:ext cx="9004231" cy="5062408"/>
          </a:xfrm>
          <a:prstGeom prst="rect">
            <a:avLst/>
          </a:prstGeom>
        </p:spPr>
      </p:pic>
      <p:sp>
        <p:nvSpPr>
          <p:cNvPr id="4" name="TextBox 3"/>
          <p:cNvSpPr txBox="1"/>
          <p:nvPr/>
        </p:nvSpPr>
        <p:spPr>
          <a:xfrm>
            <a:off x="2740017" y="236595"/>
            <a:ext cx="6711966" cy="646331"/>
          </a:xfrm>
          <a:prstGeom prst="rect">
            <a:avLst/>
          </a:prstGeom>
          <a:noFill/>
        </p:spPr>
        <p:txBody>
          <a:bodyPr wrap="none" rtlCol="0">
            <a:spAutoFit/>
          </a:bodyPr>
          <a:lstStyle/>
          <a:p>
            <a:r>
              <a:rPr lang="en-CA" sz="3600" dirty="0" smtClean="0"/>
              <a:t>2. ADD KEY OBSERVATIONS TO LIST</a:t>
            </a:r>
            <a:endParaRPr lang="en-CA" sz="3600" dirty="0"/>
          </a:p>
        </p:txBody>
      </p:sp>
      <p:sp>
        <p:nvSpPr>
          <p:cNvPr id="8" name="Oval 7"/>
          <p:cNvSpPr/>
          <p:nvPr/>
        </p:nvSpPr>
        <p:spPr>
          <a:xfrm>
            <a:off x="6393552" y="2266122"/>
            <a:ext cx="325300" cy="251791"/>
          </a:xfrm>
          <a:prstGeom prst="ellipse">
            <a:avLst/>
          </a:prstGeom>
          <a:solidFill>
            <a:srgbClr val="C000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Arrow 8"/>
          <p:cNvSpPr/>
          <p:nvPr/>
        </p:nvSpPr>
        <p:spPr>
          <a:xfrm rot="5400000">
            <a:off x="6151296" y="1651332"/>
            <a:ext cx="740866" cy="39424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393756" y="1004180"/>
            <a:ext cx="1504123" cy="461665"/>
          </a:xfrm>
          <a:prstGeom prst="rect">
            <a:avLst/>
          </a:prstGeom>
          <a:noFill/>
        </p:spPr>
        <p:txBody>
          <a:bodyPr wrap="square" rtlCol="0">
            <a:spAutoFit/>
          </a:bodyPr>
          <a:lstStyle/>
          <a:p>
            <a:r>
              <a:rPr lang="en-CA" sz="1200" dirty="0" smtClean="0"/>
              <a:t>CLICK HERE TO VIEW WAYPOINT DETAILS</a:t>
            </a:r>
            <a:endParaRPr lang="en-CA" sz="1200" dirty="0"/>
          </a:p>
        </p:txBody>
      </p:sp>
    </p:spTree>
    <p:extLst>
      <p:ext uri="{BB962C8B-B14F-4D97-AF65-F5344CB8AC3E}">
        <p14:creationId xmlns:p14="http://schemas.microsoft.com/office/powerpoint/2010/main" val="201964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9334" y="1345174"/>
            <a:ext cx="9805365" cy="5512826"/>
          </a:xfrm>
          <a:prstGeom prst="rect">
            <a:avLst/>
          </a:prstGeom>
        </p:spPr>
      </p:pic>
      <p:sp>
        <p:nvSpPr>
          <p:cNvPr id="4" name="TextBox 3"/>
          <p:cNvSpPr txBox="1"/>
          <p:nvPr/>
        </p:nvSpPr>
        <p:spPr>
          <a:xfrm>
            <a:off x="2740017" y="236595"/>
            <a:ext cx="6711966" cy="646331"/>
          </a:xfrm>
          <a:prstGeom prst="rect">
            <a:avLst/>
          </a:prstGeom>
          <a:noFill/>
        </p:spPr>
        <p:txBody>
          <a:bodyPr wrap="none" rtlCol="0">
            <a:spAutoFit/>
          </a:bodyPr>
          <a:lstStyle/>
          <a:p>
            <a:r>
              <a:rPr lang="en-CA" sz="3600" dirty="0" smtClean="0"/>
              <a:t>2. ADD KEY OBSERVATIONS TO LIST</a:t>
            </a:r>
            <a:endParaRPr lang="en-CA" sz="3600" dirty="0"/>
          </a:p>
        </p:txBody>
      </p:sp>
      <p:sp>
        <p:nvSpPr>
          <p:cNvPr id="11" name="Right Arrow 10"/>
          <p:cNvSpPr/>
          <p:nvPr/>
        </p:nvSpPr>
        <p:spPr>
          <a:xfrm rot="5400000">
            <a:off x="6709163" y="1792731"/>
            <a:ext cx="1056121" cy="39424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7040101" y="1012075"/>
            <a:ext cx="3561638" cy="415498"/>
          </a:xfrm>
          <a:prstGeom prst="rect">
            <a:avLst/>
          </a:prstGeom>
          <a:noFill/>
        </p:spPr>
        <p:txBody>
          <a:bodyPr wrap="square" rtlCol="0">
            <a:spAutoFit/>
          </a:bodyPr>
          <a:lstStyle/>
          <a:p>
            <a:r>
              <a:rPr lang="en-CA" sz="1050" dirty="0" smtClean="0"/>
              <a:t>CLCIK ON ‘NOTES’ TO SORT BY OBSERVATION TYPE. HERE WE HAVE TWO SNARES, A CAMP AND A HUMAN OBSERVATION</a:t>
            </a:r>
            <a:endParaRPr lang="en-CA" sz="1050" dirty="0"/>
          </a:p>
        </p:txBody>
      </p:sp>
    </p:spTree>
    <p:extLst>
      <p:ext uri="{BB962C8B-B14F-4D97-AF65-F5344CB8AC3E}">
        <p14:creationId xmlns:p14="http://schemas.microsoft.com/office/powerpoint/2010/main" val="4127945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30755" y="1424598"/>
            <a:ext cx="9333648" cy="5247614"/>
          </a:xfrm>
          <a:prstGeom prst="rect">
            <a:avLst/>
          </a:prstGeom>
        </p:spPr>
      </p:pic>
      <p:sp>
        <p:nvSpPr>
          <p:cNvPr id="4" name="TextBox 3"/>
          <p:cNvSpPr txBox="1"/>
          <p:nvPr/>
        </p:nvSpPr>
        <p:spPr>
          <a:xfrm>
            <a:off x="2740017" y="236595"/>
            <a:ext cx="6711966" cy="646331"/>
          </a:xfrm>
          <a:prstGeom prst="rect">
            <a:avLst/>
          </a:prstGeom>
          <a:noFill/>
        </p:spPr>
        <p:txBody>
          <a:bodyPr wrap="none" rtlCol="0">
            <a:spAutoFit/>
          </a:bodyPr>
          <a:lstStyle/>
          <a:p>
            <a:r>
              <a:rPr lang="en-CA" sz="3600" dirty="0" smtClean="0"/>
              <a:t>2. ADD KEY OBSERVATIONS TO LIST</a:t>
            </a:r>
            <a:endParaRPr lang="en-CA" sz="3600" dirty="0"/>
          </a:p>
        </p:txBody>
      </p:sp>
      <p:sp>
        <p:nvSpPr>
          <p:cNvPr id="8" name="Right Arrow 7"/>
          <p:cNvSpPr/>
          <p:nvPr/>
        </p:nvSpPr>
        <p:spPr>
          <a:xfrm rot="5400000">
            <a:off x="4943181" y="2567982"/>
            <a:ext cx="2288572" cy="39424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5797579" y="1170682"/>
            <a:ext cx="3850004" cy="253916"/>
          </a:xfrm>
          <a:prstGeom prst="rect">
            <a:avLst/>
          </a:prstGeom>
          <a:noFill/>
        </p:spPr>
        <p:txBody>
          <a:bodyPr wrap="square" rtlCol="0">
            <a:spAutoFit/>
          </a:bodyPr>
          <a:lstStyle/>
          <a:p>
            <a:r>
              <a:rPr lang="en-CA" sz="1050" dirty="0" smtClean="0"/>
              <a:t>1. HIGHLIGHT THE THREAT OBSERVATIONS</a:t>
            </a:r>
            <a:endParaRPr lang="en-CA" sz="1050" dirty="0"/>
          </a:p>
        </p:txBody>
      </p:sp>
      <p:sp>
        <p:nvSpPr>
          <p:cNvPr id="10" name="Right Arrow 9"/>
          <p:cNvSpPr/>
          <p:nvPr/>
        </p:nvSpPr>
        <p:spPr>
          <a:xfrm rot="5400000">
            <a:off x="1186564" y="2108003"/>
            <a:ext cx="1761055" cy="39424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1419121" y="1136842"/>
            <a:ext cx="3561638" cy="253916"/>
          </a:xfrm>
          <a:prstGeom prst="rect">
            <a:avLst/>
          </a:prstGeom>
          <a:noFill/>
        </p:spPr>
        <p:txBody>
          <a:bodyPr wrap="square" rtlCol="0">
            <a:spAutoFit/>
          </a:bodyPr>
          <a:lstStyle/>
          <a:p>
            <a:r>
              <a:rPr lang="en-CA" sz="1050" dirty="0" smtClean="0"/>
              <a:t>2. DRAG THE SELCTED WAYPOINTS TO THE THREATS LIST</a:t>
            </a:r>
            <a:endParaRPr lang="en-CA" sz="1050" dirty="0"/>
          </a:p>
        </p:txBody>
      </p:sp>
    </p:spTree>
    <p:extLst>
      <p:ext uri="{BB962C8B-B14F-4D97-AF65-F5344CB8AC3E}">
        <p14:creationId xmlns:p14="http://schemas.microsoft.com/office/powerpoint/2010/main" val="401180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61884" y="937482"/>
            <a:ext cx="10109098" cy="5683593"/>
          </a:xfrm>
          <a:prstGeom prst="rect">
            <a:avLst/>
          </a:prstGeom>
        </p:spPr>
      </p:pic>
      <p:sp>
        <p:nvSpPr>
          <p:cNvPr id="5" name="TextBox 4"/>
          <p:cNvSpPr txBox="1"/>
          <p:nvPr/>
        </p:nvSpPr>
        <p:spPr>
          <a:xfrm>
            <a:off x="2740017" y="236595"/>
            <a:ext cx="6711966" cy="646331"/>
          </a:xfrm>
          <a:prstGeom prst="rect">
            <a:avLst/>
          </a:prstGeom>
          <a:noFill/>
        </p:spPr>
        <p:txBody>
          <a:bodyPr wrap="none" rtlCol="0">
            <a:spAutoFit/>
          </a:bodyPr>
          <a:lstStyle/>
          <a:p>
            <a:r>
              <a:rPr lang="en-CA" sz="3600" dirty="0" smtClean="0"/>
              <a:t>2. ADD KEY OBSERVATIONS TO LIST</a:t>
            </a:r>
            <a:endParaRPr lang="en-CA" sz="3600" dirty="0"/>
          </a:p>
        </p:txBody>
      </p:sp>
      <p:sp>
        <p:nvSpPr>
          <p:cNvPr id="6" name="TextBox 5"/>
          <p:cNvSpPr txBox="1"/>
          <p:nvPr/>
        </p:nvSpPr>
        <p:spPr>
          <a:xfrm>
            <a:off x="4704275" y="3779279"/>
            <a:ext cx="5128838" cy="707886"/>
          </a:xfrm>
          <a:prstGeom prst="rect">
            <a:avLst/>
          </a:prstGeom>
          <a:noFill/>
        </p:spPr>
        <p:txBody>
          <a:bodyPr wrap="square" rtlCol="0">
            <a:spAutoFit/>
          </a:bodyPr>
          <a:lstStyle/>
          <a:p>
            <a:r>
              <a:rPr lang="en-CA" sz="2000" dirty="0" smtClean="0">
                <a:solidFill>
                  <a:srgbClr val="FF0000"/>
                </a:solidFill>
              </a:rPr>
              <a:t>YOU NOW HAVE A LIST FOLDER WITH YOUR MOST IMPORTANT OBSERVATIONS IN. </a:t>
            </a:r>
            <a:endParaRPr lang="en-CA" sz="2000" dirty="0">
              <a:solidFill>
                <a:srgbClr val="FF0000"/>
              </a:solidFill>
            </a:endParaRPr>
          </a:p>
        </p:txBody>
      </p:sp>
    </p:spTree>
    <p:extLst>
      <p:ext uri="{BB962C8B-B14F-4D97-AF65-F5344CB8AC3E}">
        <p14:creationId xmlns:p14="http://schemas.microsoft.com/office/powerpoint/2010/main" val="199618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0017" y="236595"/>
            <a:ext cx="5828775" cy="646331"/>
          </a:xfrm>
          <a:prstGeom prst="rect">
            <a:avLst/>
          </a:prstGeom>
          <a:noFill/>
        </p:spPr>
        <p:txBody>
          <a:bodyPr wrap="none" rtlCol="0">
            <a:spAutoFit/>
          </a:bodyPr>
          <a:lstStyle/>
          <a:p>
            <a:r>
              <a:rPr lang="en-CA" sz="3600" dirty="0"/>
              <a:t>3</a:t>
            </a:r>
            <a:r>
              <a:rPr lang="en-CA" sz="3600" dirty="0" smtClean="0"/>
              <a:t>. ADD NAV FEATURES TO LIST</a:t>
            </a:r>
            <a:endParaRPr lang="en-CA" sz="3600" dirty="0"/>
          </a:p>
        </p:txBody>
      </p:sp>
      <p:pic>
        <p:nvPicPr>
          <p:cNvPr id="10" name="Picture 9"/>
          <p:cNvPicPr>
            <a:picLocks noChangeAspect="1"/>
          </p:cNvPicPr>
          <p:nvPr/>
        </p:nvPicPr>
        <p:blipFill>
          <a:blip r:embed="rId2"/>
          <a:stretch>
            <a:fillRect/>
          </a:stretch>
        </p:blipFill>
        <p:spPr>
          <a:xfrm>
            <a:off x="940713" y="882926"/>
            <a:ext cx="10256385" cy="5766401"/>
          </a:xfrm>
          <a:prstGeom prst="rect">
            <a:avLst/>
          </a:prstGeom>
        </p:spPr>
      </p:pic>
      <p:sp>
        <p:nvSpPr>
          <p:cNvPr id="11" name="TextBox 10"/>
          <p:cNvSpPr txBox="1"/>
          <p:nvPr/>
        </p:nvSpPr>
        <p:spPr>
          <a:xfrm>
            <a:off x="4822262" y="4398712"/>
            <a:ext cx="5128838" cy="707886"/>
          </a:xfrm>
          <a:prstGeom prst="rect">
            <a:avLst/>
          </a:prstGeom>
          <a:noFill/>
        </p:spPr>
        <p:txBody>
          <a:bodyPr wrap="square" rtlCol="0">
            <a:spAutoFit/>
          </a:bodyPr>
          <a:lstStyle/>
          <a:p>
            <a:r>
              <a:rPr lang="en-CA" sz="2000" dirty="0" smtClean="0">
                <a:solidFill>
                  <a:srgbClr val="FF0000"/>
                </a:solidFill>
              </a:rPr>
              <a:t>DO THE SAME WITH THE NAV FEATURES: BASECAMPS, WATER SOURCES.</a:t>
            </a:r>
          </a:p>
        </p:txBody>
      </p:sp>
    </p:spTree>
    <p:extLst>
      <p:ext uri="{BB962C8B-B14F-4D97-AF65-F5344CB8AC3E}">
        <p14:creationId xmlns:p14="http://schemas.microsoft.com/office/powerpoint/2010/main" val="280401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0017" y="236595"/>
            <a:ext cx="6831294" cy="646331"/>
          </a:xfrm>
          <a:prstGeom prst="rect">
            <a:avLst/>
          </a:prstGeom>
          <a:noFill/>
        </p:spPr>
        <p:txBody>
          <a:bodyPr wrap="none" rtlCol="0">
            <a:spAutoFit/>
          </a:bodyPr>
          <a:lstStyle/>
          <a:p>
            <a:r>
              <a:rPr lang="en-CA" sz="3600" dirty="0" smtClean="0"/>
              <a:t>4. ADD TRACKS TO ‘ALLTRACKS’ LIST</a:t>
            </a:r>
            <a:endParaRPr lang="en-CA" sz="3600" dirty="0"/>
          </a:p>
        </p:txBody>
      </p:sp>
      <p:sp>
        <p:nvSpPr>
          <p:cNvPr id="11" name="TextBox 10"/>
          <p:cNvSpPr txBox="1"/>
          <p:nvPr/>
        </p:nvSpPr>
        <p:spPr>
          <a:xfrm>
            <a:off x="4230591" y="5596866"/>
            <a:ext cx="5128838" cy="707886"/>
          </a:xfrm>
          <a:prstGeom prst="rect">
            <a:avLst/>
          </a:prstGeom>
          <a:noFill/>
        </p:spPr>
        <p:txBody>
          <a:bodyPr wrap="square" rtlCol="0">
            <a:spAutoFit/>
          </a:bodyPr>
          <a:lstStyle/>
          <a:p>
            <a:r>
              <a:rPr lang="en-CA" sz="2000" dirty="0" smtClean="0">
                <a:solidFill>
                  <a:srgbClr val="FF0000"/>
                </a:solidFill>
              </a:rPr>
              <a:t>MOVE THE TRACK FROM THE PATROL LIST TO THE ‘ALL TRACKS’ LIST</a:t>
            </a:r>
          </a:p>
        </p:txBody>
      </p:sp>
      <p:pic>
        <p:nvPicPr>
          <p:cNvPr id="2" name="Picture 1"/>
          <p:cNvPicPr>
            <a:picLocks noChangeAspect="1"/>
          </p:cNvPicPr>
          <p:nvPr/>
        </p:nvPicPr>
        <p:blipFill>
          <a:blip r:embed="rId2"/>
          <a:stretch>
            <a:fillRect/>
          </a:stretch>
        </p:blipFill>
        <p:spPr>
          <a:xfrm>
            <a:off x="1566670" y="882926"/>
            <a:ext cx="8384430" cy="4713940"/>
          </a:xfrm>
          <a:prstGeom prst="rect">
            <a:avLst/>
          </a:prstGeom>
        </p:spPr>
      </p:pic>
    </p:spTree>
    <p:extLst>
      <p:ext uri="{BB962C8B-B14F-4D97-AF65-F5344CB8AC3E}">
        <p14:creationId xmlns:p14="http://schemas.microsoft.com/office/powerpoint/2010/main" val="543622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0017" y="236595"/>
            <a:ext cx="4547912" cy="646331"/>
          </a:xfrm>
          <a:prstGeom prst="rect">
            <a:avLst/>
          </a:prstGeom>
          <a:noFill/>
        </p:spPr>
        <p:txBody>
          <a:bodyPr wrap="none" rtlCol="0">
            <a:spAutoFit/>
          </a:bodyPr>
          <a:lstStyle/>
          <a:p>
            <a:r>
              <a:rPr lang="en-CA" sz="3600" dirty="0" smtClean="0"/>
              <a:t>5. CLEAR THE GPS UNIT</a:t>
            </a:r>
            <a:endParaRPr lang="en-CA"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33" y="1112646"/>
            <a:ext cx="1544983" cy="231747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041" y="1112646"/>
            <a:ext cx="1524000" cy="2286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289" y="1112646"/>
            <a:ext cx="1524000" cy="2286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5518" y="1128383"/>
            <a:ext cx="1524000" cy="22860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0643" y="1128383"/>
            <a:ext cx="1524000" cy="22860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916" y="3752850"/>
            <a:ext cx="1524000" cy="2286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8450" y="3752850"/>
            <a:ext cx="1524000" cy="228600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1984" y="3752850"/>
            <a:ext cx="1524000" cy="2286000"/>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85518" y="3752850"/>
            <a:ext cx="1524000" cy="228600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59052" y="3752850"/>
            <a:ext cx="1524000" cy="2286000"/>
          </a:xfrm>
          <a:prstGeom prst="rect">
            <a:avLst/>
          </a:prstGeom>
        </p:spPr>
      </p:pic>
      <p:sp>
        <p:nvSpPr>
          <p:cNvPr id="16" name="Right Arrow 15"/>
          <p:cNvSpPr/>
          <p:nvPr/>
        </p:nvSpPr>
        <p:spPr>
          <a:xfrm>
            <a:off x="2346427" y="1871333"/>
            <a:ext cx="342900" cy="8001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ight Arrow 16"/>
          <p:cNvSpPr/>
          <p:nvPr/>
        </p:nvSpPr>
        <p:spPr>
          <a:xfrm>
            <a:off x="2346427" y="4495800"/>
            <a:ext cx="342900" cy="8001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ight Arrow 17"/>
          <p:cNvSpPr/>
          <p:nvPr/>
        </p:nvSpPr>
        <p:spPr>
          <a:xfrm>
            <a:off x="4550725" y="1855596"/>
            <a:ext cx="342900" cy="8001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ight Arrow 18"/>
          <p:cNvSpPr/>
          <p:nvPr/>
        </p:nvSpPr>
        <p:spPr>
          <a:xfrm>
            <a:off x="4511573" y="4528248"/>
            <a:ext cx="342900" cy="8001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ight Arrow 19"/>
          <p:cNvSpPr/>
          <p:nvPr/>
        </p:nvSpPr>
        <p:spPr>
          <a:xfrm>
            <a:off x="6683506" y="1871333"/>
            <a:ext cx="342900" cy="8001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ight Arrow 20"/>
          <p:cNvSpPr/>
          <p:nvPr/>
        </p:nvSpPr>
        <p:spPr>
          <a:xfrm>
            <a:off x="6693495" y="4528248"/>
            <a:ext cx="342900" cy="8001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ight Arrow 21"/>
          <p:cNvSpPr/>
          <p:nvPr/>
        </p:nvSpPr>
        <p:spPr>
          <a:xfrm>
            <a:off x="8873937" y="1871333"/>
            <a:ext cx="342900" cy="8001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ight Arrow 22"/>
          <p:cNvSpPr/>
          <p:nvPr/>
        </p:nvSpPr>
        <p:spPr>
          <a:xfrm>
            <a:off x="8852227" y="4528248"/>
            <a:ext cx="342900" cy="8001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89259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b="1" dirty="0" smtClean="0"/>
              <a:t>OUTGOING GPS UNITS</a:t>
            </a:r>
            <a:endParaRPr lang="en-CA" b="1" dirty="0"/>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302942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6862" y="1356983"/>
            <a:ext cx="9058275" cy="5092793"/>
          </a:xfrm>
          <a:prstGeom prst="rect">
            <a:avLst/>
          </a:prstGeom>
        </p:spPr>
      </p:pic>
      <p:sp>
        <p:nvSpPr>
          <p:cNvPr id="3" name="TextBox 2"/>
          <p:cNvSpPr txBox="1"/>
          <p:nvPr/>
        </p:nvSpPr>
        <p:spPr>
          <a:xfrm>
            <a:off x="2551697" y="236595"/>
            <a:ext cx="7088607" cy="646331"/>
          </a:xfrm>
          <a:prstGeom prst="rect">
            <a:avLst/>
          </a:prstGeom>
          <a:noFill/>
        </p:spPr>
        <p:txBody>
          <a:bodyPr wrap="none" rtlCol="0">
            <a:spAutoFit/>
          </a:bodyPr>
          <a:lstStyle/>
          <a:p>
            <a:r>
              <a:rPr lang="en-CA" sz="3600" dirty="0" smtClean="0"/>
              <a:t>1. SEND KEY OBSERVATIONS TO UNIT</a:t>
            </a:r>
            <a:endParaRPr lang="en-CA" sz="3600" dirty="0"/>
          </a:p>
        </p:txBody>
      </p:sp>
      <p:sp>
        <p:nvSpPr>
          <p:cNvPr id="4" name="Right Arrow 3"/>
          <p:cNvSpPr/>
          <p:nvPr/>
        </p:nvSpPr>
        <p:spPr>
          <a:xfrm rot="5400000">
            <a:off x="4338877" y="913251"/>
            <a:ext cx="602869" cy="98616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962400" y="809247"/>
            <a:ext cx="1635384" cy="369332"/>
          </a:xfrm>
          <a:prstGeom prst="rect">
            <a:avLst/>
          </a:prstGeom>
          <a:noFill/>
        </p:spPr>
        <p:txBody>
          <a:bodyPr wrap="none" rtlCol="0">
            <a:spAutoFit/>
          </a:bodyPr>
          <a:lstStyle/>
          <a:p>
            <a:r>
              <a:rPr lang="en-CA" dirty="0" smtClean="0"/>
              <a:t>FIND GPS UNIT </a:t>
            </a:r>
            <a:endParaRPr lang="en-CA" dirty="0"/>
          </a:p>
        </p:txBody>
      </p:sp>
      <p:sp>
        <p:nvSpPr>
          <p:cNvPr id="6" name="Right Arrow 5"/>
          <p:cNvSpPr/>
          <p:nvPr/>
        </p:nvSpPr>
        <p:spPr>
          <a:xfrm rot="5400000">
            <a:off x="2103859" y="778838"/>
            <a:ext cx="334044" cy="98616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635385" y="797150"/>
            <a:ext cx="1548822" cy="369332"/>
          </a:xfrm>
          <a:prstGeom prst="rect">
            <a:avLst/>
          </a:prstGeom>
          <a:noFill/>
        </p:spPr>
        <p:txBody>
          <a:bodyPr wrap="none" rtlCol="0">
            <a:spAutoFit/>
          </a:bodyPr>
          <a:lstStyle/>
          <a:p>
            <a:r>
              <a:rPr lang="en-CA" dirty="0" smtClean="0"/>
              <a:t>CLICK ‘DEVICE’</a:t>
            </a:r>
            <a:endParaRPr lang="en-CA" dirty="0"/>
          </a:p>
        </p:txBody>
      </p:sp>
    </p:spTree>
    <p:extLst>
      <p:ext uri="{BB962C8B-B14F-4D97-AF65-F5344CB8AC3E}">
        <p14:creationId xmlns:p14="http://schemas.microsoft.com/office/powerpoint/2010/main" val="267366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THOUGHT EXERCISE</a:t>
            </a:r>
            <a:endParaRPr lang="en-CA" dirty="0"/>
          </a:p>
        </p:txBody>
      </p:sp>
      <p:sp>
        <p:nvSpPr>
          <p:cNvPr id="3" name="Content Placeholder 2"/>
          <p:cNvSpPr>
            <a:spLocks noGrp="1"/>
          </p:cNvSpPr>
          <p:nvPr>
            <p:ph idx="1"/>
          </p:nvPr>
        </p:nvSpPr>
        <p:spPr/>
        <p:txBody>
          <a:bodyPr>
            <a:normAutofit/>
          </a:bodyPr>
          <a:lstStyle/>
          <a:p>
            <a:pPr marL="0" indent="0">
              <a:buNone/>
            </a:pPr>
            <a:r>
              <a:rPr lang="en-CA" sz="2000" b="1" dirty="0" smtClean="0"/>
              <a:t>Imagine this:</a:t>
            </a:r>
          </a:p>
          <a:p>
            <a:pPr marL="0" indent="0">
              <a:buNone/>
            </a:pPr>
            <a:r>
              <a:rPr lang="en-CA" sz="2000" dirty="0" smtClean="0"/>
              <a:t>You are a team leader and have been tasked to conduct a 5 day patrol deep inside the park where you have no comms with base. </a:t>
            </a:r>
          </a:p>
          <a:p>
            <a:r>
              <a:rPr lang="en-CA" sz="2000" dirty="0" smtClean="0"/>
              <a:t>On Day 2 your team unexpectedly runs into a live poacher camp. The poachers make a run for it and are not caught.</a:t>
            </a:r>
          </a:p>
          <a:p>
            <a:r>
              <a:rPr lang="en-CA" sz="2000" dirty="0" smtClean="0"/>
              <a:t>On Day 3 one of your team members develops a fever and needs to be evacuated. You change your route to speed up your return to the PUP, but do not encounter water sources all day and are forced to camp without water that night.</a:t>
            </a:r>
          </a:p>
          <a:p>
            <a:r>
              <a:rPr lang="en-CA" sz="2000" dirty="0" smtClean="0"/>
              <a:t>You return to base tired, dejected and your team member barely survives. You find out later that a previous team had been in the area a month before and had found a good trail and permanent spring.</a:t>
            </a:r>
            <a:endParaRPr lang="en-CA" sz="2000" dirty="0"/>
          </a:p>
        </p:txBody>
      </p:sp>
    </p:spTree>
    <p:extLst>
      <p:ext uri="{BB962C8B-B14F-4D97-AF65-F5344CB8AC3E}">
        <p14:creationId xmlns:p14="http://schemas.microsoft.com/office/powerpoint/2010/main" val="2259468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1697" y="236595"/>
            <a:ext cx="6399829" cy="646331"/>
          </a:xfrm>
          <a:prstGeom prst="rect">
            <a:avLst/>
          </a:prstGeom>
          <a:noFill/>
        </p:spPr>
        <p:txBody>
          <a:bodyPr wrap="none" rtlCol="0">
            <a:spAutoFit/>
          </a:bodyPr>
          <a:lstStyle/>
          <a:p>
            <a:r>
              <a:rPr lang="en-CA" sz="3600" dirty="0"/>
              <a:t>2</a:t>
            </a:r>
            <a:r>
              <a:rPr lang="en-CA" sz="3600" dirty="0" smtClean="0"/>
              <a:t>. SEND USEFUL TRACKS TO UNIT</a:t>
            </a:r>
            <a:endParaRPr lang="en-CA" sz="3600" dirty="0"/>
          </a:p>
        </p:txBody>
      </p:sp>
      <p:pic>
        <p:nvPicPr>
          <p:cNvPr id="3" name="Picture 2"/>
          <p:cNvPicPr>
            <a:picLocks noChangeAspect="1"/>
          </p:cNvPicPr>
          <p:nvPr/>
        </p:nvPicPr>
        <p:blipFill>
          <a:blip r:embed="rId2"/>
          <a:stretch>
            <a:fillRect/>
          </a:stretch>
        </p:blipFill>
        <p:spPr>
          <a:xfrm>
            <a:off x="1466849" y="1519760"/>
            <a:ext cx="9223772" cy="5185840"/>
          </a:xfrm>
          <a:prstGeom prst="rect">
            <a:avLst/>
          </a:prstGeom>
        </p:spPr>
      </p:pic>
      <p:sp>
        <p:nvSpPr>
          <p:cNvPr id="4" name="Right Arrow 3"/>
          <p:cNvSpPr/>
          <p:nvPr/>
        </p:nvSpPr>
        <p:spPr>
          <a:xfrm>
            <a:off x="1123949" y="4307518"/>
            <a:ext cx="342899" cy="98616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0896600" y="3148256"/>
            <a:ext cx="1510181" cy="2031325"/>
          </a:xfrm>
          <a:prstGeom prst="rect">
            <a:avLst/>
          </a:prstGeom>
          <a:noFill/>
        </p:spPr>
        <p:txBody>
          <a:bodyPr wrap="square" rtlCol="0">
            <a:spAutoFit/>
          </a:bodyPr>
          <a:lstStyle/>
          <a:p>
            <a:r>
              <a:rPr lang="en-CA" dirty="0" smtClean="0"/>
              <a:t>SELECT TOOL USED TO HIGHLIGHT TRACKS IN THE AREA TO BE PATROLLED</a:t>
            </a:r>
            <a:endParaRPr lang="en-CA" dirty="0"/>
          </a:p>
        </p:txBody>
      </p:sp>
      <p:sp>
        <p:nvSpPr>
          <p:cNvPr id="6" name="Right Arrow 5"/>
          <p:cNvSpPr/>
          <p:nvPr/>
        </p:nvSpPr>
        <p:spPr>
          <a:xfrm rot="10800000">
            <a:off x="9944099" y="4667251"/>
            <a:ext cx="952501" cy="11195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0" y="4303680"/>
            <a:ext cx="1510181" cy="923330"/>
          </a:xfrm>
          <a:prstGeom prst="rect">
            <a:avLst/>
          </a:prstGeom>
          <a:noFill/>
        </p:spPr>
        <p:txBody>
          <a:bodyPr wrap="square" rtlCol="0">
            <a:spAutoFit/>
          </a:bodyPr>
          <a:lstStyle/>
          <a:p>
            <a:r>
              <a:rPr lang="en-CA" dirty="0" smtClean="0"/>
              <a:t>IMPORTANT TRACKS SELECTED</a:t>
            </a:r>
            <a:endParaRPr lang="en-CA" dirty="0"/>
          </a:p>
        </p:txBody>
      </p:sp>
      <p:sp>
        <p:nvSpPr>
          <p:cNvPr id="8" name="TextBox 7"/>
          <p:cNvSpPr txBox="1"/>
          <p:nvPr/>
        </p:nvSpPr>
        <p:spPr>
          <a:xfrm>
            <a:off x="2819400" y="804511"/>
            <a:ext cx="4076700" cy="369332"/>
          </a:xfrm>
          <a:prstGeom prst="rect">
            <a:avLst/>
          </a:prstGeom>
          <a:noFill/>
        </p:spPr>
        <p:txBody>
          <a:bodyPr wrap="square" rtlCol="0">
            <a:spAutoFit/>
          </a:bodyPr>
          <a:lstStyle/>
          <a:p>
            <a:r>
              <a:rPr lang="en-CA" dirty="0" smtClean="0"/>
              <a:t>SELECT “</a:t>
            </a:r>
            <a:r>
              <a:rPr lang="en-CA" b="1" dirty="0" smtClean="0"/>
              <a:t>SEND SELECTION TO DEVICE</a:t>
            </a:r>
            <a:r>
              <a:rPr lang="en-CA" dirty="0" smtClean="0"/>
              <a:t>”</a:t>
            </a:r>
            <a:endParaRPr lang="en-CA" dirty="0"/>
          </a:p>
        </p:txBody>
      </p:sp>
      <p:sp>
        <p:nvSpPr>
          <p:cNvPr id="9" name="Right Arrow 8"/>
          <p:cNvSpPr/>
          <p:nvPr/>
        </p:nvSpPr>
        <p:spPr>
          <a:xfrm rot="5400000">
            <a:off x="4294705" y="960001"/>
            <a:ext cx="745091" cy="11195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9980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1697" y="236595"/>
            <a:ext cx="6248314" cy="646331"/>
          </a:xfrm>
          <a:prstGeom prst="rect">
            <a:avLst/>
          </a:prstGeom>
          <a:noFill/>
        </p:spPr>
        <p:txBody>
          <a:bodyPr wrap="none" rtlCol="0">
            <a:spAutoFit/>
          </a:bodyPr>
          <a:lstStyle/>
          <a:p>
            <a:r>
              <a:rPr lang="en-CA" sz="3600" dirty="0" smtClean="0"/>
              <a:t>3. SEND PATROL ROUTES TO GPS</a:t>
            </a:r>
            <a:endParaRPr lang="en-CA" sz="3600" dirty="0"/>
          </a:p>
        </p:txBody>
      </p:sp>
      <p:pic>
        <p:nvPicPr>
          <p:cNvPr id="6" name="Picture 5"/>
          <p:cNvPicPr>
            <a:picLocks noChangeAspect="1"/>
          </p:cNvPicPr>
          <p:nvPr/>
        </p:nvPicPr>
        <p:blipFill>
          <a:blip r:embed="rId3"/>
          <a:stretch>
            <a:fillRect/>
          </a:stretch>
        </p:blipFill>
        <p:spPr>
          <a:xfrm>
            <a:off x="1797425" y="1725717"/>
            <a:ext cx="8815638" cy="4956376"/>
          </a:xfrm>
          <a:prstGeom prst="rect">
            <a:avLst/>
          </a:prstGeom>
        </p:spPr>
      </p:pic>
      <p:sp>
        <p:nvSpPr>
          <p:cNvPr id="7" name="TextBox 6"/>
          <p:cNvSpPr txBox="1"/>
          <p:nvPr/>
        </p:nvSpPr>
        <p:spPr>
          <a:xfrm>
            <a:off x="4167940" y="761840"/>
            <a:ext cx="2057400" cy="369332"/>
          </a:xfrm>
          <a:prstGeom prst="rect">
            <a:avLst/>
          </a:prstGeom>
          <a:noFill/>
        </p:spPr>
        <p:txBody>
          <a:bodyPr wrap="square" rtlCol="0">
            <a:spAutoFit/>
          </a:bodyPr>
          <a:lstStyle/>
          <a:p>
            <a:r>
              <a:rPr lang="en-CA" dirty="0" smtClean="0"/>
              <a:t>SEND TO DEVICE</a:t>
            </a:r>
            <a:endParaRPr lang="en-CA" dirty="0"/>
          </a:p>
        </p:txBody>
      </p:sp>
      <p:sp>
        <p:nvSpPr>
          <p:cNvPr id="8" name="Right Arrow 7"/>
          <p:cNvSpPr/>
          <p:nvPr/>
        </p:nvSpPr>
        <p:spPr>
          <a:xfrm rot="5400000">
            <a:off x="4743549" y="868686"/>
            <a:ext cx="745091" cy="11195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Arrow 8"/>
          <p:cNvSpPr/>
          <p:nvPr/>
        </p:nvSpPr>
        <p:spPr>
          <a:xfrm>
            <a:off x="1203159" y="3379276"/>
            <a:ext cx="966812" cy="11195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96530" y="3379276"/>
            <a:ext cx="1234965" cy="1600438"/>
          </a:xfrm>
          <a:prstGeom prst="rect">
            <a:avLst/>
          </a:prstGeom>
          <a:noFill/>
        </p:spPr>
        <p:txBody>
          <a:bodyPr wrap="square" rtlCol="0">
            <a:spAutoFit/>
          </a:bodyPr>
          <a:lstStyle/>
          <a:p>
            <a:r>
              <a:rPr lang="en-CA" sz="1400" dirty="0" smtClean="0"/>
              <a:t>SELECT PATROL LIST CONTAINING TRACKS FROM OUTGOING  PATROLS FOLDER</a:t>
            </a:r>
            <a:endParaRPr lang="en-CA" sz="1400" dirty="0"/>
          </a:p>
        </p:txBody>
      </p:sp>
    </p:spTree>
    <p:extLst>
      <p:ext uri="{BB962C8B-B14F-4D97-AF65-F5344CB8AC3E}">
        <p14:creationId xmlns:p14="http://schemas.microsoft.com/office/powerpoint/2010/main" val="60268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RECORDING PROTOCOLS</a:t>
            </a:r>
            <a:endParaRPr lang="en-CA" dirty="0"/>
          </a:p>
        </p:txBody>
      </p:sp>
      <p:sp>
        <p:nvSpPr>
          <p:cNvPr id="3" name="Content Placeholder 2"/>
          <p:cNvSpPr>
            <a:spLocks noGrp="1"/>
          </p:cNvSpPr>
          <p:nvPr>
            <p:ph idx="1"/>
          </p:nvPr>
        </p:nvSpPr>
        <p:spPr>
          <a:xfrm>
            <a:off x="5858002" y="1800689"/>
            <a:ext cx="5778910" cy="4351338"/>
          </a:xfrm>
        </p:spPr>
        <p:txBody>
          <a:bodyPr>
            <a:normAutofit/>
          </a:bodyPr>
          <a:lstStyle/>
          <a:p>
            <a:r>
              <a:rPr lang="en-CA" sz="2000" dirty="0" smtClean="0"/>
              <a:t>A SPECIFIC SET OF SYMBOLS ARE USED TO RECORD THREATS AND NAV WAYPOINTS TO ALLOW EASY LOCATION IN BASECAMP LATER. THIS CODE MUST BE AGREED ON AND STUCK TO.</a:t>
            </a:r>
          </a:p>
          <a:p>
            <a:r>
              <a:rPr lang="en-CA" sz="2000" dirty="0" smtClean="0"/>
              <a:t>DO NOT EVER RENAME WAYPOINTS (BASECAMP WILL AUTOMATICALLY RENAME ANYWAY)</a:t>
            </a:r>
          </a:p>
          <a:p>
            <a:r>
              <a:rPr lang="en-CA" sz="2000" dirty="0" smtClean="0"/>
              <a:t>USE AN AGREED ON CODE SET FOR NOTES</a:t>
            </a:r>
          </a:p>
          <a:p>
            <a:r>
              <a:rPr lang="en-CA" sz="2000" dirty="0" smtClean="0"/>
              <a:t>MAKE SURE THE TRACKS AUTOARCHIVE DAILY</a:t>
            </a:r>
            <a:endParaRPr lang="en-CA" sz="2000" dirty="0"/>
          </a:p>
        </p:txBody>
      </p:sp>
      <p:pic>
        <p:nvPicPr>
          <p:cNvPr id="5" name="Picture 4"/>
          <p:cNvPicPr>
            <a:picLocks noChangeAspect="1"/>
          </p:cNvPicPr>
          <p:nvPr/>
        </p:nvPicPr>
        <p:blipFill rotWithShape="1">
          <a:blip r:embed="rId3"/>
          <a:srcRect l="40327" t="42641" r="57532" b="53678"/>
          <a:stretch/>
        </p:blipFill>
        <p:spPr>
          <a:xfrm>
            <a:off x="314697" y="1444570"/>
            <a:ext cx="1047005" cy="1011881"/>
          </a:xfrm>
          <a:prstGeom prst="rect">
            <a:avLst/>
          </a:prstGeom>
        </p:spPr>
      </p:pic>
      <p:pic>
        <p:nvPicPr>
          <p:cNvPr id="6" name="Picture 5"/>
          <p:cNvPicPr>
            <a:picLocks noChangeAspect="1"/>
          </p:cNvPicPr>
          <p:nvPr/>
        </p:nvPicPr>
        <p:blipFill rotWithShape="1">
          <a:blip r:embed="rId3"/>
          <a:srcRect l="49079" t="46202" r="48580" b="50171"/>
          <a:stretch/>
        </p:blipFill>
        <p:spPr>
          <a:xfrm>
            <a:off x="354106" y="2495812"/>
            <a:ext cx="1007595" cy="877583"/>
          </a:xfrm>
          <a:prstGeom prst="rect">
            <a:avLst/>
          </a:prstGeom>
        </p:spPr>
      </p:pic>
      <p:pic>
        <p:nvPicPr>
          <p:cNvPr id="8" name="Picture 7"/>
          <p:cNvPicPr>
            <a:picLocks noChangeAspect="1"/>
          </p:cNvPicPr>
          <p:nvPr/>
        </p:nvPicPr>
        <p:blipFill rotWithShape="1">
          <a:blip r:embed="rId3"/>
          <a:srcRect l="57732" t="46106" r="39383" b="49576"/>
          <a:stretch/>
        </p:blipFill>
        <p:spPr>
          <a:xfrm>
            <a:off x="314697" y="3535896"/>
            <a:ext cx="1047004" cy="880924"/>
          </a:xfrm>
          <a:prstGeom prst="rect">
            <a:avLst/>
          </a:prstGeom>
        </p:spPr>
      </p:pic>
      <p:pic>
        <p:nvPicPr>
          <p:cNvPr id="9" name="Picture 8"/>
          <p:cNvPicPr>
            <a:picLocks noChangeAspect="1"/>
          </p:cNvPicPr>
          <p:nvPr/>
        </p:nvPicPr>
        <p:blipFill rotWithShape="1">
          <a:blip r:embed="rId3"/>
          <a:srcRect l="57753" t="42641" r="39383" b="53870"/>
          <a:stretch/>
        </p:blipFill>
        <p:spPr>
          <a:xfrm>
            <a:off x="472554" y="4581330"/>
            <a:ext cx="1336128" cy="914935"/>
          </a:xfrm>
          <a:prstGeom prst="rect">
            <a:avLst/>
          </a:prstGeom>
        </p:spPr>
      </p:pic>
      <p:sp>
        <p:nvSpPr>
          <p:cNvPr id="10" name="TextBox 9"/>
          <p:cNvSpPr txBox="1"/>
          <p:nvPr/>
        </p:nvSpPr>
        <p:spPr>
          <a:xfrm>
            <a:off x="1391872" y="1688900"/>
            <a:ext cx="3310586" cy="523220"/>
          </a:xfrm>
          <a:prstGeom prst="rect">
            <a:avLst/>
          </a:prstGeom>
          <a:noFill/>
        </p:spPr>
        <p:txBody>
          <a:bodyPr wrap="none" rtlCol="0">
            <a:spAutoFit/>
          </a:bodyPr>
          <a:lstStyle/>
          <a:p>
            <a:r>
              <a:rPr lang="en-CA" sz="2800" dirty="0" smtClean="0"/>
              <a:t>HUMAN ENCOUNTER</a:t>
            </a:r>
            <a:endParaRPr lang="en-CA" sz="2800" dirty="0"/>
          </a:p>
        </p:txBody>
      </p:sp>
      <p:sp>
        <p:nvSpPr>
          <p:cNvPr id="11" name="TextBox 10"/>
          <p:cNvSpPr txBox="1"/>
          <p:nvPr/>
        </p:nvSpPr>
        <p:spPr>
          <a:xfrm>
            <a:off x="1361701" y="2723342"/>
            <a:ext cx="2685351" cy="523220"/>
          </a:xfrm>
          <a:prstGeom prst="rect">
            <a:avLst/>
          </a:prstGeom>
          <a:noFill/>
        </p:spPr>
        <p:txBody>
          <a:bodyPr wrap="none" rtlCol="0">
            <a:spAutoFit/>
          </a:bodyPr>
          <a:lstStyle/>
          <a:p>
            <a:r>
              <a:rPr lang="en-CA" sz="2800" dirty="0" smtClean="0"/>
              <a:t>GOOD CAMPSITE</a:t>
            </a:r>
            <a:endParaRPr lang="en-CA" sz="2800" dirty="0"/>
          </a:p>
        </p:txBody>
      </p:sp>
      <p:sp>
        <p:nvSpPr>
          <p:cNvPr id="12" name="TextBox 11"/>
          <p:cNvSpPr txBox="1"/>
          <p:nvPr/>
        </p:nvSpPr>
        <p:spPr>
          <a:xfrm>
            <a:off x="1391872" y="3715753"/>
            <a:ext cx="2216184" cy="523220"/>
          </a:xfrm>
          <a:prstGeom prst="rect">
            <a:avLst/>
          </a:prstGeom>
          <a:noFill/>
        </p:spPr>
        <p:txBody>
          <a:bodyPr wrap="none" rtlCol="0">
            <a:spAutoFit/>
          </a:bodyPr>
          <a:lstStyle/>
          <a:p>
            <a:r>
              <a:rPr lang="en-CA" sz="2800" dirty="0" smtClean="0"/>
              <a:t>GOOD WATER</a:t>
            </a:r>
            <a:endParaRPr lang="en-CA" sz="2800" dirty="0"/>
          </a:p>
        </p:txBody>
      </p:sp>
      <p:sp>
        <p:nvSpPr>
          <p:cNvPr id="13" name="TextBox 12"/>
          <p:cNvSpPr txBox="1"/>
          <p:nvPr/>
        </p:nvSpPr>
        <p:spPr>
          <a:xfrm>
            <a:off x="1559332" y="4740369"/>
            <a:ext cx="4887172" cy="523220"/>
          </a:xfrm>
          <a:prstGeom prst="rect">
            <a:avLst/>
          </a:prstGeom>
          <a:noFill/>
        </p:spPr>
        <p:txBody>
          <a:bodyPr wrap="none" rtlCol="0">
            <a:spAutoFit/>
          </a:bodyPr>
          <a:lstStyle/>
          <a:p>
            <a:r>
              <a:rPr lang="en-CA" sz="2800" dirty="0" smtClean="0"/>
              <a:t>GOOD CAMERA TRAP LOCATION</a:t>
            </a:r>
            <a:endParaRPr lang="en-CA" sz="2800" dirty="0"/>
          </a:p>
        </p:txBody>
      </p:sp>
      <p:pic>
        <p:nvPicPr>
          <p:cNvPr id="14" name="Picture 13"/>
          <p:cNvPicPr>
            <a:picLocks noChangeAspect="1"/>
          </p:cNvPicPr>
          <p:nvPr/>
        </p:nvPicPr>
        <p:blipFill rotWithShape="1">
          <a:blip r:embed="rId3"/>
          <a:srcRect l="53415" t="61434" r="44522" b="34162"/>
          <a:stretch/>
        </p:blipFill>
        <p:spPr>
          <a:xfrm>
            <a:off x="376639" y="5624755"/>
            <a:ext cx="962527" cy="1155031"/>
          </a:xfrm>
          <a:prstGeom prst="rect">
            <a:avLst/>
          </a:prstGeom>
        </p:spPr>
      </p:pic>
      <p:sp>
        <p:nvSpPr>
          <p:cNvPr id="15" name="TextBox 14"/>
          <p:cNvSpPr txBox="1"/>
          <p:nvPr/>
        </p:nvSpPr>
        <p:spPr>
          <a:xfrm>
            <a:off x="1389756" y="5758961"/>
            <a:ext cx="2340705" cy="523220"/>
          </a:xfrm>
          <a:prstGeom prst="rect">
            <a:avLst/>
          </a:prstGeom>
          <a:noFill/>
        </p:spPr>
        <p:txBody>
          <a:bodyPr wrap="none" rtlCol="0">
            <a:spAutoFit/>
          </a:bodyPr>
          <a:lstStyle/>
          <a:p>
            <a:r>
              <a:rPr lang="en-CA" sz="2800" dirty="0" smtClean="0"/>
              <a:t>WILDLIFE SIGN</a:t>
            </a:r>
            <a:endParaRPr lang="en-CA" sz="2800" dirty="0"/>
          </a:p>
        </p:txBody>
      </p:sp>
    </p:spTree>
    <p:extLst>
      <p:ext uri="{BB962C8B-B14F-4D97-AF65-F5344CB8AC3E}">
        <p14:creationId xmlns:p14="http://schemas.microsoft.com/office/powerpoint/2010/main" val="14440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7175"/>
            <a:ext cx="10515600" cy="1325563"/>
          </a:xfrm>
        </p:spPr>
        <p:txBody>
          <a:bodyPr/>
          <a:lstStyle/>
          <a:p>
            <a:r>
              <a:rPr lang="en-CA" dirty="0" smtClean="0"/>
              <a:t>1. FOLDER MANAGEMENT</a:t>
            </a:r>
            <a:endParaRPr lang="en-CA" dirty="0"/>
          </a:p>
        </p:txBody>
      </p:sp>
      <p:sp>
        <p:nvSpPr>
          <p:cNvPr id="3" name="Content Placeholder 2"/>
          <p:cNvSpPr>
            <a:spLocks noGrp="1"/>
          </p:cNvSpPr>
          <p:nvPr>
            <p:ph idx="1"/>
          </p:nvPr>
        </p:nvSpPr>
        <p:spPr>
          <a:xfrm>
            <a:off x="6930886" y="1825625"/>
            <a:ext cx="4422913" cy="4351338"/>
          </a:xfrm>
        </p:spPr>
        <p:txBody>
          <a:bodyPr/>
          <a:lstStyle/>
          <a:p>
            <a:r>
              <a:rPr lang="en-CA" dirty="0" smtClean="0"/>
              <a:t>In the GPS the tracks and </a:t>
            </a:r>
            <a:endParaRPr lang="en-CA" dirty="0"/>
          </a:p>
        </p:txBody>
      </p:sp>
      <p:pic>
        <p:nvPicPr>
          <p:cNvPr id="4" name="Picture 3"/>
          <p:cNvPicPr>
            <a:picLocks noChangeAspect="1"/>
          </p:cNvPicPr>
          <p:nvPr/>
        </p:nvPicPr>
        <p:blipFill rotWithShape="1">
          <a:blip r:embed="rId3"/>
          <a:srcRect l="23203" t="-533" r="21088" b="43521"/>
          <a:stretch/>
        </p:blipFill>
        <p:spPr>
          <a:xfrm>
            <a:off x="267629" y="3055434"/>
            <a:ext cx="5697859" cy="3278460"/>
          </a:xfrm>
          <a:prstGeom prst="rect">
            <a:avLst/>
          </a:prstGeom>
        </p:spPr>
      </p:pic>
    </p:spTree>
    <p:extLst>
      <p:ext uri="{BB962C8B-B14F-4D97-AF65-F5344CB8AC3E}">
        <p14:creationId xmlns:p14="http://schemas.microsoft.com/office/powerpoint/2010/main" val="54916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7175"/>
            <a:ext cx="10515600" cy="1325563"/>
          </a:xfrm>
        </p:spPr>
        <p:txBody>
          <a:bodyPr/>
          <a:lstStyle/>
          <a:p>
            <a:r>
              <a:rPr lang="en-CA" dirty="0" smtClean="0"/>
              <a:t>1. BASECAMP FOLDER MANAGEMENT</a:t>
            </a:r>
            <a:endParaRPr lang="en-CA" dirty="0"/>
          </a:p>
        </p:txBody>
      </p:sp>
      <p:pic>
        <p:nvPicPr>
          <p:cNvPr id="5" name="Picture 4"/>
          <p:cNvPicPr>
            <a:picLocks noChangeAspect="1"/>
          </p:cNvPicPr>
          <p:nvPr/>
        </p:nvPicPr>
        <p:blipFill>
          <a:blip r:embed="rId3"/>
          <a:stretch>
            <a:fillRect/>
          </a:stretch>
        </p:blipFill>
        <p:spPr>
          <a:xfrm>
            <a:off x="4625347" y="1412738"/>
            <a:ext cx="7477445" cy="4204010"/>
          </a:xfrm>
          <a:prstGeom prst="rect">
            <a:avLst/>
          </a:prstGeom>
        </p:spPr>
      </p:pic>
      <p:pic>
        <p:nvPicPr>
          <p:cNvPr id="7" name="Picture 6"/>
          <p:cNvPicPr>
            <a:picLocks noChangeAspect="1"/>
          </p:cNvPicPr>
          <p:nvPr/>
        </p:nvPicPr>
        <p:blipFill rotWithShape="1">
          <a:blip r:embed="rId3"/>
          <a:srcRect l="1177" t="25511" r="76997" b="51003"/>
          <a:stretch/>
        </p:blipFill>
        <p:spPr>
          <a:xfrm>
            <a:off x="0" y="1628077"/>
            <a:ext cx="4644804" cy="2810107"/>
          </a:xfrm>
          <a:prstGeom prst="rect">
            <a:avLst/>
          </a:prstGeom>
          <a:ln>
            <a:solidFill>
              <a:srgbClr val="FF0000"/>
            </a:solidFill>
          </a:ln>
        </p:spPr>
      </p:pic>
      <p:cxnSp>
        <p:nvCxnSpPr>
          <p:cNvPr id="9" name="Straight Connector 8"/>
          <p:cNvCxnSpPr/>
          <p:nvPr/>
        </p:nvCxnSpPr>
        <p:spPr>
          <a:xfrm>
            <a:off x="4644804" y="1628077"/>
            <a:ext cx="1822903" cy="825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44804" y="2453268"/>
            <a:ext cx="1822903" cy="10705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p:cNvCxnSpPr/>
          <p:nvPr/>
        </p:nvCxnSpPr>
        <p:spPr>
          <a:xfrm flipV="1">
            <a:off x="4644804" y="3523785"/>
            <a:ext cx="1822903" cy="914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6839" y="1132510"/>
            <a:ext cx="3007939" cy="523220"/>
          </a:xfrm>
          <a:prstGeom prst="rect">
            <a:avLst/>
          </a:prstGeom>
          <a:noFill/>
        </p:spPr>
        <p:txBody>
          <a:bodyPr wrap="none" rtlCol="0">
            <a:spAutoFit/>
          </a:bodyPr>
          <a:lstStyle/>
          <a:p>
            <a:r>
              <a:rPr lang="en-CA" sz="2800" dirty="0" smtClean="0"/>
              <a:t>TWO LIST FOLDERS</a:t>
            </a:r>
            <a:endParaRPr lang="en-CA" sz="2800" dirty="0"/>
          </a:p>
        </p:txBody>
      </p:sp>
    </p:spTree>
    <p:extLst>
      <p:ext uri="{BB962C8B-B14F-4D97-AF65-F5344CB8AC3E}">
        <p14:creationId xmlns:p14="http://schemas.microsoft.com/office/powerpoint/2010/main" val="204401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b="1" dirty="0" smtClean="0"/>
              <a:t>INCOMING PATROL DATA</a:t>
            </a:r>
            <a:endParaRPr lang="en-CA" b="1" dirty="0"/>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28449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23075" y="236595"/>
            <a:ext cx="4745851" cy="646331"/>
          </a:xfrm>
          <a:prstGeom prst="rect">
            <a:avLst/>
          </a:prstGeom>
          <a:noFill/>
        </p:spPr>
        <p:txBody>
          <a:bodyPr wrap="none" rtlCol="0">
            <a:spAutoFit/>
          </a:bodyPr>
          <a:lstStyle/>
          <a:p>
            <a:r>
              <a:rPr lang="en-CA" sz="3600" dirty="0" smtClean="0"/>
              <a:t>1. IMPORT PATROL DATA</a:t>
            </a:r>
            <a:endParaRPr lang="en-CA" sz="3600" dirty="0"/>
          </a:p>
        </p:txBody>
      </p:sp>
      <p:pic>
        <p:nvPicPr>
          <p:cNvPr id="15" name="Picture 14"/>
          <p:cNvPicPr>
            <a:picLocks noChangeAspect="1"/>
          </p:cNvPicPr>
          <p:nvPr/>
        </p:nvPicPr>
        <p:blipFill rotWithShape="1">
          <a:blip r:embed="rId2"/>
          <a:srcRect t="380" r="50400" b="72485"/>
          <a:stretch/>
        </p:blipFill>
        <p:spPr>
          <a:xfrm>
            <a:off x="362492" y="1822555"/>
            <a:ext cx="4878581" cy="1500507"/>
          </a:xfrm>
          <a:prstGeom prst="rect">
            <a:avLst/>
          </a:prstGeom>
        </p:spPr>
      </p:pic>
      <p:sp>
        <p:nvSpPr>
          <p:cNvPr id="16" name="TextBox 15"/>
          <p:cNvSpPr txBox="1"/>
          <p:nvPr/>
        </p:nvSpPr>
        <p:spPr>
          <a:xfrm>
            <a:off x="5419492" y="1822555"/>
            <a:ext cx="6512313" cy="2585323"/>
          </a:xfrm>
          <a:prstGeom prst="rect">
            <a:avLst/>
          </a:prstGeom>
          <a:noFill/>
        </p:spPr>
        <p:txBody>
          <a:bodyPr wrap="square" rtlCol="0">
            <a:spAutoFit/>
          </a:bodyPr>
          <a:lstStyle/>
          <a:p>
            <a:pPr marL="342900" indent="-342900">
              <a:buAutoNum type="arabicPeriod"/>
            </a:pPr>
            <a:r>
              <a:rPr lang="en-CA" dirty="0" smtClean="0"/>
              <a:t>CONNECT GPS AND CLICK ‘YEE’ TO ENTER MASS STORAGE MODE</a:t>
            </a:r>
          </a:p>
          <a:p>
            <a:pPr marL="342900" indent="-342900">
              <a:buAutoNum type="arabicPeriod"/>
            </a:pPr>
            <a:r>
              <a:rPr lang="en-CA" dirty="0" smtClean="0"/>
              <a:t>GO TO THE FOLDER GARMIN&gt;GPX AND COPY THE TRACK FILES AND THE WAYPOINTS FILES FOR THE SPECIFIC PATROL</a:t>
            </a:r>
          </a:p>
          <a:p>
            <a:pPr marL="342900" indent="-342900">
              <a:buAutoNum type="arabicPeriod"/>
            </a:pPr>
            <a:r>
              <a:rPr lang="en-CA" dirty="0" smtClean="0"/>
              <a:t>PASTE THESE INTO THE PRE-NAMED PATROL RECORDS FOLDER IN C DRIVE</a:t>
            </a:r>
          </a:p>
          <a:p>
            <a:pPr marL="342900" indent="-342900">
              <a:buAutoNum type="arabicPeriod"/>
            </a:pPr>
            <a:r>
              <a:rPr lang="en-CA" dirty="0" smtClean="0">
                <a:solidFill>
                  <a:srgbClr val="FF0000"/>
                </a:solidFill>
              </a:rPr>
              <a:t>FROM HERE YOU CAN ENTER PATROL OBSERVATIONS INTO SMART. DO THIS AFTER FINISIHING THE DATA UPLOAD INTO BASECAMP</a:t>
            </a:r>
            <a:endParaRPr lang="en-CA" dirty="0">
              <a:solidFill>
                <a:srgbClr val="FF0000"/>
              </a:solidFill>
            </a:endParaRPr>
          </a:p>
        </p:txBody>
      </p:sp>
    </p:spTree>
    <p:extLst>
      <p:ext uri="{BB962C8B-B14F-4D97-AF65-F5344CB8AC3E}">
        <p14:creationId xmlns:p14="http://schemas.microsoft.com/office/powerpoint/2010/main" val="154038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23075" y="236595"/>
            <a:ext cx="4745851" cy="646331"/>
          </a:xfrm>
          <a:prstGeom prst="rect">
            <a:avLst/>
          </a:prstGeom>
          <a:noFill/>
        </p:spPr>
        <p:txBody>
          <a:bodyPr wrap="none" rtlCol="0">
            <a:spAutoFit/>
          </a:bodyPr>
          <a:lstStyle/>
          <a:p>
            <a:r>
              <a:rPr lang="en-CA" sz="3600" dirty="0" smtClean="0"/>
              <a:t>1. IMPORT PATROL DATA</a:t>
            </a:r>
            <a:endParaRPr lang="en-CA" sz="3600" dirty="0"/>
          </a:p>
        </p:txBody>
      </p:sp>
      <p:pic>
        <p:nvPicPr>
          <p:cNvPr id="2" name="Picture 1"/>
          <p:cNvPicPr>
            <a:picLocks noChangeAspect="1"/>
          </p:cNvPicPr>
          <p:nvPr/>
        </p:nvPicPr>
        <p:blipFill>
          <a:blip r:embed="rId2"/>
          <a:stretch>
            <a:fillRect/>
          </a:stretch>
        </p:blipFill>
        <p:spPr>
          <a:xfrm>
            <a:off x="1940312" y="1256879"/>
            <a:ext cx="8873462" cy="4988886"/>
          </a:xfrm>
          <a:prstGeom prst="rect">
            <a:avLst/>
          </a:prstGeom>
        </p:spPr>
      </p:pic>
      <p:sp>
        <p:nvSpPr>
          <p:cNvPr id="17" name="Right Arrow 16"/>
          <p:cNvSpPr/>
          <p:nvPr/>
        </p:nvSpPr>
        <p:spPr>
          <a:xfrm>
            <a:off x="1529170" y="3388571"/>
            <a:ext cx="822283" cy="43772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349727" y="3217655"/>
            <a:ext cx="1073426" cy="830997"/>
          </a:xfrm>
          <a:prstGeom prst="rect">
            <a:avLst/>
          </a:prstGeom>
          <a:noFill/>
        </p:spPr>
        <p:txBody>
          <a:bodyPr wrap="square" rtlCol="0">
            <a:spAutoFit/>
          </a:bodyPr>
          <a:lstStyle/>
          <a:p>
            <a:r>
              <a:rPr lang="en-CA" sz="1600" dirty="0" smtClean="0"/>
              <a:t>1. NEW LIST WITH PATROL ID</a:t>
            </a:r>
            <a:endParaRPr lang="en-CA" sz="1600" dirty="0"/>
          </a:p>
        </p:txBody>
      </p:sp>
      <p:sp>
        <p:nvSpPr>
          <p:cNvPr id="21" name="Right Arrow 20"/>
          <p:cNvSpPr/>
          <p:nvPr/>
        </p:nvSpPr>
        <p:spPr>
          <a:xfrm rot="10800000">
            <a:off x="8531181" y="2222291"/>
            <a:ext cx="2375886" cy="78049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10997819" y="1925566"/>
            <a:ext cx="1194182" cy="1600438"/>
          </a:xfrm>
          <a:prstGeom prst="rect">
            <a:avLst/>
          </a:prstGeom>
          <a:noFill/>
        </p:spPr>
        <p:txBody>
          <a:bodyPr wrap="square" rtlCol="0">
            <a:spAutoFit/>
          </a:bodyPr>
          <a:lstStyle/>
          <a:p>
            <a:r>
              <a:rPr lang="en-CA" sz="1400" dirty="0" smtClean="0"/>
              <a:t>LOCATE PATROL RECORDS ON C DRIVE AND HIGHLIGHT TRACKS AND WAYPOINTS</a:t>
            </a:r>
            <a:endParaRPr lang="en-CA" sz="1400" dirty="0"/>
          </a:p>
        </p:txBody>
      </p:sp>
      <p:sp>
        <p:nvSpPr>
          <p:cNvPr id="23" name="Right Arrow 22"/>
          <p:cNvSpPr/>
          <p:nvPr/>
        </p:nvSpPr>
        <p:spPr>
          <a:xfrm rot="5400000">
            <a:off x="1834699" y="927141"/>
            <a:ext cx="462367" cy="43772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1847019" y="544372"/>
            <a:ext cx="1073426" cy="338554"/>
          </a:xfrm>
          <a:prstGeom prst="rect">
            <a:avLst/>
          </a:prstGeom>
          <a:noFill/>
        </p:spPr>
        <p:txBody>
          <a:bodyPr wrap="square" rtlCol="0">
            <a:spAutoFit/>
          </a:bodyPr>
          <a:lstStyle/>
          <a:p>
            <a:r>
              <a:rPr lang="en-CA" sz="1600" dirty="0" smtClean="0"/>
              <a:t>2. FILE</a:t>
            </a:r>
            <a:endParaRPr lang="en-CA" sz="1600" dirty="0"/>
          </a:p>
        </p:txBody>
      </p:sp>
    </p:spTree>
    <p:extLst>
      <p:ext uri="{BB962C8B-B14F-4D97-AF65-F5344CB8AC3E}">
        <p14:creationId xmlns:p14="http://schemas.microsoft.com/office/powerpoint/2010/main" val="189803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97494" y="1174474"/>
            <a:ext cx="9104245" cy="5118639"/>
          </a:xfrm>
          <a:prstGeom prst="rect">
            <a:avLst/>
          </a:prstGeom>
        </p:spPr>
      </p:pic>
      <p:sp>
        <p:nvSpPr>
          <p:cNvPr id="9" name="Right Arrow 8"/>
          <p:cNvSpPr/>
          <p:nvPr/>
        </p:nvSpPr>
        <p:spPr>
          <a:xfrm rot="10800000">
            <a:off x="8331871" y="3513209"/>
            <a:ext cx="2375886" cy="78049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10813774" y="3313490"/>
            <a:ext cx="1464367" cy="1077218"/>
          </a:xfrm>
          <a:prstGeom prst="rect">
            <a:avLst/>
          </a:prstGeom>
          <a:noFill/>
        </p:spPr>
        <p:txBody>
          <a:bodyPr wrap="square" rtlCol="0">
            <a:spAutoFit/>
          </a:bodyPr>
          <a:lstStyle/>
          <a:p>
            <a:r>
              <a:rPr lang="en-CA" sz="1600" dirty="0" smtClean="0"/>
              <a:t>PATROL TRACK AND ALL WAYPOINTS IMPORTED</a:t>
            </a:r>
            <a:endParaRPr lang="en-CA" sz="1600" dirty="0"/>
          </a:p>
        </p:txBody>
      </p:sp>
      <p:sp>
        <p:nvSpPr>
          <p:cNvPr id="14" name="TextBox 13"/>
          <p:cNvSpPr txBox="1"/>
          <p:nvPr/>
        </p:nvSpPr>
        <p:spPr>
          <a:xfrm>
            <a:off x="3723075" y="236595"/>
            <a:ext cx="4745851" cy="646331"/>
          </a:xfrm>
          <a:prstGeom prst="rect">
            <a:avLst/>
          </a:prstGeom>
          <a:noFill/>
        </p:spPr>
        <p:txBody>
          <a:bodyPr wrap="none" rtlCol="0">
            <a:spAutoFit/>
          </a:bodyPr>
          <a:lstStyle/>
          <a:p>
            <a:r>
              <a:rPr lang="en-CA" sz="3600" dirty="0" smtClean="0"/>
              <a:t>1. IMPORT PATROL DATA</a:t>
            </a:r>
            <a:endParaRPr lang="en-CA" sz="3600" dirty="0"/>
          </a:p>
        </p:txBody>
      </p:sp>
    </p:spTree>
    <p:extLst>
      <p:ext uri="{BB962C8B-B14F-4D97-AF65-F5344CB8AC3E}">
        <p14:creationId xmlns:p14="http://schemas.microsoft.com/office/powerpoint/2010/main" val="922992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844</Words>
  <Application>Microsoft Office PowerPoint</Application>
  <PresentationFormat>Widescreen</PresentationFormat>
  <Paragraphs>94</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3. GPS DATA MANAGEMENT FOR PATROL TASKING</vt:lpstr>
      <vt:lpstr>THOUGHT EXERCISE</vt:lpstr>
      <vt:lpstr>DATA RECORDING PROTOCOLS</vt:lpstr>
      <vt:lpstr>1. FOLDER MANAGEMENT</vt:lpstr>
      <vt:lpstr>1. BASECAMP FOLDER MANAGEMENT</vt:lpstr>
      <vt:lpstr>INCOMING PATROL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OUTGOING GPS UNITS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PROTOCOLS</dc:title>
  <dc:creator>Rob Pickles</dc:creator>
  <cp:lastModifiedBy>Rob Pickles</cp:lastModifiedBy>
  <cp:revision>25</cp:revision>
  <dcterms:created xsi:type="dcterms:W3CDTF">2015-07-10T04:08:01Z</dcterms:created>
  <dcterms:modified xsi:type="dcterms:W3CDTF">2015-07-10T12:12:25Z</dcterms:modified>
</cp:coreProperties>
</file>